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5" r:id="rId3"/>
    <p:sldId id="258" r:id="rId4"/>
    <p:sldId id="259" r:id="rId5"/>
    <p:sldId id="261" r:id="rId6"/>
    <p:sldId id="275" r:id="rId7"/>
    <p:sldId id="274" r:id="rId8"/>
    <p:sldId id="263" r:id="rId9"/>
    <p:sldId id="277" r:id="rId10"/>
    <p:sldId id="278" r:id="rId11"/>
    <p:sldId id="279" r:id="rId12"/>
    <p:sldId id="280" r:id="rId13"/>
    <p:sldId id="281" r:id="rId14"/>
    <p:sldId id="282" r:id="rId15"/>
    <p:sldId id="264" r:id="rId16"/>
    <p:sldId id="266" r:id="rId17"/>
    <p:sldId id="268" r:id="rId18"/>
    <p:sldId id="269" r:id="rId19"/>
    <p:sldId id="271" r:id="rId20"/>
    <p:sldId id="272" r:id="rId21"/>
    <p:sldId id="276" r:id="rId22"/>
    <p:sldId id="284" r:id="rId23"/>
    <p:sldId id="273" r:id="rId24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0C8B6-EE65-43E4-83EA-02293E625215}" type="doc">
      <dgm:prSet loTypeId="urn:microsoft.com/office/officeart/2005/8/layout/venn2" loCatId="relationship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66A0A43-3D7C-4EE9-8C25-4B271F0D3A63}">
      <dgm:prSet phldrT="[Text]"/>
      <dgm:spPr/>
      <dgm:t>
        <a:bodyPr/>
        <a:lstStyle/>
        <a:p>
          <a:r>
            <a:rPr lang="en-US" dirty="0" smtClean="0"/>
            <a:t>Systems </a:t>
          </a:r>
        </a:p>
        <a:p>
          <a:r>
            <a:rPr lang="en-US" dirty="0" smtClean="0"/>
            <a:t>(e.g. health care)</a:t>
          </a:r>
          <a:endParaRPr lang="en-US" dirty="0"/>
        </a:p>
      </dgm:t>
    </dgm:pt>
    <dgm:pt modelId="{E8EFA711-323A-447C-8FA1-F3E79245B371}" type="parTrans" cxnId="{C41D1041-0031-4F7A-848B-11C13E918074}">
      <dgm:prSet/>
      <dgm:spPr/>
      <dgm:t>
        <a:bodyPr/>
        <a:lstStyle/>
        <a:p>
          <a:endParaRPr lang="en-US"/>
        </a:p>
      </dgm:t>
    </dgm:pt>
    <dgm:pt modelId="{4166ED71-9F4D-4BFF-9301-1FAF4C926D8A}" type="sibTrans" cxnId="{C41D1041-0031-4F7A-848B-11C13E918074}">
      <dgm:prSet/>
      <dgm:spPr/>
      <dgm:t>
        <a:bodyPr/>
        <a:lstStyle/>
        <a:p>
          <a:endParaRPr lang="en-US"/>
        </a:p>
      </dgm:t>
    </dgm:pt>
    <dgm:pt modelId="{17B679B4-28D7-4BDB-8A31-4F6120FDF833}">
      <dgm:prSet phldrT="[Text]"/>
      <dgm:spPr/>
      <dgm:t>
        <a:bodyPr/>
        <a:lstStyle/>
        <a:p>
          <a:r>
            <a:rPr lang="en-US" dirty="0" smtClean="0"/>
            <a:t>Community</a:t>
          </a:r>
          <a:endParaRPr lang="en-US" dirty="0"/>
        </a:p>
      </dgm:t>
    </dgm:pt>
    <dgm:pt modelId="{9A39B716-A093-4460-A7E5-DA0B7CC16A09}" type="parTrans" cxnId="{5A5DC7DA-4761-45A7-AA08-DBB922AC0C5E}">
      <dgm:prSet/>
      <dgm:spPr/>
      <dgm:t>
        <a:bodyPr/>
        <a:lstStyle/>
        <a:p>
          <a:endParaRPr lang="en-US"/>
        </a:p>
      </dgm:t>
    </dgm:pt>
    <dgm:pt modelId="{59E65AF6-C040-4E37-855E-EB9477E0B5F4}" type="sibTrans" cxnId="{5A5DC7DA-4761-45A7-AA08-DBB922AC0C5E}">
      <dgm:prSet/>
      <dgm:spPr/>
      <dgm:t>
        <a:bodyPr/>
        <a:lstStyle/>
        <a:p>
          <a:endParaRPr lang="en-US"/>
        </a:p>
      </dgm:t>
    </dgm:pt>
    <dgm:pt modelId="{1073087C-CAEE-4EA7-9687-0339509BE18D}">
      <dgm:prSet phldrT="[Text]"/>
      <dgm:spPr/>
      <dgm:t>
        <a:bodyPr/>
        <a:lstStyle/>
        <a:p>
          <a:r>
            <a:rPr lang="en-US" dirty="0" smtClean="0"/>
            <a:t>Groups &amp; Organizations</a:t>
          </a:r>
          <a:endParaRPr lang="en-US" dirty="0"/>
        </a:p>
      </dgm:t>
    </dgm:pt>
    <dgm:pt modelId="{8D41D1AC-EDF6-4262-9B36-C0CA34E0B025}" type="parTrans" cxnId="{4C061017-3312-4C8B-AD55-8F37BBB1F552}">
      <dgm:prSet/>
      <dgm:spPr/>
      <dgm:t>
        <a:bodyPr/>
        <a:lstStyle/>
        <a:p>
          <a:endParaRPr lang="en-US"/>
        </a:p>
      </dgm:t>
    </dgm:pt>
    <dgm:pt modelId="{32446128-0093-4A08-852B-CDF94EDE2809}" type="sibTrans" cxnId="{4C061017-3312-4C8B-AD55-8F37BBB1F552}">
      <dgm:prSet/>
      <dgm:spPr/>
      <dgm:t>
        <a:bodyPr/>
        <a:lstStyle/>
        <a:p>
          <a:endParaRPr lang="en-US"/>
        </a:p>
      </dgm:t>
    </dgm:pt>
    <dgm:pt modelId="{359F998C-5D6B-43FD-98A9-A35A6D062038}">
      <dgm:prSet phldrT="[Text]"/>
      <dgm:spPr/>
      <dgm:t>
        <a:bodyPr/>
        <a:lstStyle/>
        <a:p>
          <a:r>
            <a:rPr lang="en-US" dirty="0" smtClean="0"/>
            <a:t>Individuals and Families</a:t>
          </a:r>
          <a:endParaRPr lang="en-US" dirty="0"/>
        </a:p>
      </dgm:t>
    </dgm:pt>
    <dgm:pt modelId="{CAEF6593-E3BB-43FA-8926-960E00DC0187}" type="parTrans" cxnId="{99F5AE7D-7B68-4DFA-A98F-B2AD10ADA411}">
      <dgm:prSet/>
      <dgm:spPr/>
      <dgm:t>
        <a:bodyPr/>
        <a:lstStyle/>
        <a:p>
          <a:endParaRPr lang="en-US"/>
        </a:p>
      </dgm:t>
    </dgm:pt>
    <dgm:pt modelId="{438EF94E-649A-4D87-AA13-88E41D42C92B}" type="sibTrans" cxnId="{99F5AE7D-7B68-4DFA-A98F-B2AD10ADA411}">
      <dgm:prSet/>
      <dgm:spPr/>
      <dgm:t>
        <a:bodyPr/>
        <a:lstStyle/>
        <a:p>
          <a:endParaRPr lang="en-US"/>
        </a:p>
      </dgm:t>
    </dgm:pt>
    <dgm:pt modelId="{D370C2A6-7642-4C2D-839E-F763E74CF909}" type="pres">
      <dgm:prSet presAssocID="{E640C8B6-EE65-43E4-83EA-02293E62521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084856-8006-4169-AF75-FFA332C109DD}" type="pres">
      <dgm:prSet presAssocID="{E640C8B6-EE65-43E4-83EA-02293E625215}" presName="comp1" presStyleCnt="0"/>
      <dgm:spPr/>
    </dgm:pt>
    <dgm:pt modelId="{83BC6D9D-E4E9-45A7-A7CA-E3F76A68F3A0}" type="pres">
      <dgm:prSet presAssocID="{E640C8B6-EE65-43E4-83EA-02293E625215}" presName="circle1" presStyleLbl="node1" presStyleIdx="0" presStyleCnt="4"/>
      <dgm:spPr/>
      <dgm:t>
        <a:bodyPr/>
        <a:lstStyle/>
        <a:p>
          <a:endParaRPr lang="en-US"/>
        </a:p>
      </dgm:t>
    </dgm:pt>
    <dgm:pt modelId="{C08614AA-1E97-4153-B7ED-069B82C03592}" type="pres">
      <dgm:prSet presAssocID="{E640C8B6-EE65-43E4-83EA-02293E625215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CD562-AE22-400B-B8DF-40BF427C68E2}" type="pres">
      <dgm:prSet presAssocID="{E640C8B6-EE65-43E4-83EA-02293E625215}" presName="comp2" presStyleCnt="0"/>
      <dgm:spPr/>
    </dgm:pt>
    <dgm:pt modelId="{15BD6DDE-2F7E-4347-9BC0-4C3D1260252D}" type="pres">
      <dgm:prSet presAssocID="{E640C8B6-EE65-43E4-83EA-02293E625215}" presName="circle2" presStyleLbl="node1" presStyleIdx="1" presStyleCnt="4"/>
      <dgm:spPr/>
      <dgm:t>
        <a:bodyPr/>
        <a:lstStyle/>
        <a:p>
          <a:endParaRPr lang="en-US"/>
        </a:p>
      </dgm:t>
    </dgm:pt>
    <dgm:pt modelId="{8CC09787-6202-4715-8C24-697E6A8EBC06}" type="pres">
      <dgm:prSet presAssocID="{E640C8B6-EE65-43E4-83EA-02293E625215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E88EA-EBF3-4683-AB8C-4B15BB952A61}" type="pres">
      <dgm:prSet presAssocID="{E640C8B6-EE65-43E4-83EA-02293E625215}" presName="comp3" presStyleCnt="0"/>
      <dgm:spPr/>
    </dgm:pt>
    <dgm:pt modelId="{3D44B131-5158-48FF-BED5-72628AE668AC}" type="pres">
      <dgm:prSet presAssocID="{E640C8B6-EE65-43E4-83EA-02293E625215}" presName="circle3" presStyleLbl="node1" presStyleIdx="2" presStyleCnt="4"/>
      <dgm:spPr/>
      <dgm:t>
        <a:bodyPr/>
        <a:lstStyle/>
        <a:p>
          <a:endParaRPr lang="en-US"/>
        </a:p>
      </dgm:t>
    </dgm:pt>
    <dgm:pt modelId="{3F44EE0A-98B7-495A-87D2-B2F02FF07F6E}" type="pres">
      <dgm:prSet presAssocID="{E640C8B6-EE65-43E4-83EA-02293E625215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832A90-35B5-4954-A10A-B1159971AB1F}" type="pres">
      <dgm:prSet presAssocID="{E640C8B6-EE65-43E4-83EA-02293E625215}" presName="comp4" presStyleCnt="0"/>
      <dgm:spPr/>
    </dgm:pt>
    <dgm:pt modelId="{C0A06BBC-C4FB-4B82-A05F-5AD2DA476907}" type="pres">
      <dgm:prSet presAssocID="{E640C8B6-EE65-43E4-83EA-02293E625215}" presName="circle4" presStyleLbl="node1" presStyleIdx="3" presStyleCnt="4" custLinFactNeighborY="-7235"/>
      <dgm:spPr/>
      <dgm:t>
        <a:bodyPr/>
        <a:lstStyle/>
        <a:p>
          <a:endParaRPr lang="en-US"/>
        </a:p>
      </dgm:t>
    </dgm:pt>
    <dgm:pt modelId="{4E11BA3E-72A5-460F-AC50-CC3496B94D70}" type="pres">
      <dgm:prSet presAssocID="{E640C8B6-EE65-43E4-83EA-02293E625215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C8B99A-5E31-4069-A8C4-E9CD2E1F0082}" type="presOf" srcId="{266A0A43-3D7C-4EE9-8C25-4B271F0D3A63}" destId="{C08614AA-1E97-4153-B7ED-069B82C03592}" srcOrd="1" destOrd="0" presId="urn:microsoft.com/office/officeart/2005/8/layout/venn2"/>
    <dgm:cxn modelId="{C41D1041-0031-4F7A-848B-11C13E918074}" srcId="{E640C8B6-EE65-43E4-83EA-02293E625215}" destId="{266A0A43-3D7C-4EE9-8C25-4B271F0D3A63}" srcOrd="0" destOrd="0" parTransId="{E8EFA711-323A-447C-8FA1-F3E79245B371}" sibTransId="{4166ED71-9F4D-4BFF-9301-1FAF4C926D8A}"/>
    <dgm:cxn modelId="{CBB31864-8576-4A76-A203-99EF8DB80647}" type="presOf" srcId="{266A0A43-3D7C-4EE9-8C25-4B271F0D3A63}" destId="{83BC6D9D-E4E9-45A7-A7CA-E3F76A68F3A0}" srcOrd="0" destOrd="0" presId="urn:microsoft.com/office/officeart/2005/8/layout/venn2"/>
    <dgm:cxn modelId="{99F5AE7D-7B68-4DFA-A98F-B2AD10ADA411}" srcId="{E640C8B6-EE65-43E4-83EA-02293E625215}" destId="{359F998C-5D6B-43FD-98A9-A35A6D062038}" srcOrd="3" destOrd="0" parTransId="{CAEF6593-E3BB-43FA-8926-960E00DC0187}" sibTransId="{438EF94E-649A-4D87-AA13-88E41D42C92B}"/>
    <dgm:cxn modelId="{78A4351F-082E-4F0D-8884-1701BFE0FAD0}" type="presOf" srcId="{1073087C-CAEE-4EA7-9687-0339509BE18D}" destId="{3F44EE0A-98B7-495A-87D2-B2F02FF07F6E}" srcOrd="1" destOrd="0" presId="urn:microsoft.com/office/officeart/2005/8/layout/venn2"/>
    <dgm:cxn modelId="{4C061017-3312-4C8B-AD55-8F37BBB1F552}" srcId="{E640C8B6-EE65-43E4-83EA-02293E625215}" destId="{1073087C-CAEE-4EA7-9687-0339509BE18D}" srcOrd="2" destOrd="0" parTransId="{8D41D1AC-EDF6-4262-9B36-C0CA34E0B025}" sibTransId="{32446128-0093-4A08-852B-CDF94EDE2809}"/>
    <dgm:cxn modelId="{BF2F5B21-25FF-4D1A-9493-F896A67818A2}" type="presOf" srcId="{359F998C-5D6B-43FD-98A9-A35A6D062038}" destId="{4E11BA3E-72A5-460F-AC50-CC3496B94D70}" srcOrd="1" destOrd="0" presId="urn:microsoft.com/office/officeart/2005/8/layout/venn2"/>
    <dgm:cxn modelId="{7759A603-63AE-4343-ACD6-7C26CFC7322A}" type="presOf" srcId="{E640C8B6-EE65-43E4-83EA-02293E625215}" destId="{D370C2A6-7642-4C2D-839E-F763E74CF909}" srcOrd="0" destOrd="0" presId="urn:microsoft.com/office/officeart/2005/8/layout/venn2"/>
    <dgm:cxn modelId="{5A5DC7DA-4761-45A7-AA08-DBB922AC0C5E}" srcId="{E640C8B6-EE65-43E4-83EA-02293E625215}" destId="{17B679B4-28D7-4BDB-8A31-4F6120FDF833}" srcOrd="1" destOrd="0" parTransId="{9A39B716-A093-4460-A7E5-DA0B7CC16A09}" sibTransId="{59E65AF6-C040-4E37-855E-EB9477E0B5F4}"/>
    <dgm:cxn modelId="{B5019E47-85B4-4650-A7DB-DFA7A62BD81F}" type="presOf" srcId="{1073087C-CAEE-4EA7-9687-0339509BE18D}" destId="{3D44B131-5158-48FF-BED5-72628AE668AC}" srcOrd="0" destOrd="0" presId="urn:microsoft.com/office/officeart/2005/8/layout/venn2"/>
    <dgm:cxn modelId="{EE6A896D-DD80-4512-85C6-3AB590CC2868}" type="presOf" srcId="{17B679B4-28D7-4BDB-8A31-4F6120FDF833}" destId="{15BD6DDE-2F7E-4347-9BC0-4C3D1260252D}" srcOrd="0" destOrd="0" presId="urn:microsoft.com/office/officeart/2005/8/layout/venn2"/>
    <dgm:cxn modelId="{257F97A7-C7A3-497A-BBDE-487C679EF3BF}" type="presOf" srcId="{359F998C-5D6B-43FD-98A9-A35A6D062038}" destId="{C0A06BBC-C4FB-4B82-A05F-5AD2DA476907}" srcOrd="0" destOrd="0" presId="urn:microsoft.com/office/officeart/2005/8/layout/venn2"/>
    <dgm:cxn modelId="{FCDD22A5-C4E1-4A32-B6AD-146D240FCA2A}" type="presOf" srcId="{17B679B4-28D7-4BDB-8A31-4F6120FDF833}" destId="{8CC09787-6202-4715-8C24-697E6A8EBC06}" srcOrd="1" destOrd="0" presId="urn:microsoft.com/office/officeart/2005/8/layout/venn2"/>
    <dgm:cxn modelId="{84A353B7-13D6-4AE4-8CF9-9ED7B8904A2B}" type="presParOf" srcId="{D370C2A6-7642-4C2D-839E-F763E74CF909}" destId="{00084856-8006-4169-AF75-FFA332C109DD}" srcOrd="0" destOrd="0" presId="urn:microsoft.com/office/officeart/2005/8/layout/venn2"/>
    <dgm:cxn modelId="{66B396E7-74D5-4C70-A913-5CDBBBCEB143}" type="presParOf" srcId="{00084856-8006-4169-AF75-FFA332C109DD}" destId="{83BC6D9D-E4E9-45A7-A7CA-E3F76A68F3A0}" srcOrd="0" destOrd="0" presId="urn:microsoft.com/office/officeart/2005/8/layout/venn2"/>
    <dgm:cxn modelId="{3CE0C517-9183-40B6-B2B3-7442035D16BC}" type="presParOf" srcId="{00084856-8006-4169-AF75-FFA332C109DD}" destId="{C08614AA-1E97-4153-B7ED-069B82C03592}" srcOrd="1" destOrd="0" presId="urn:microsoft.com/office/officeart/2005/8/layout/venn2"/>
    <dgm:cxn modelId="{A6600BF7-CF54-4575-8EB2-1475BA06B141}" type="presParOf" srcId="{D370C2A6-7642-4C2D-839E-F763E74CF909}" destId="{6B4CD562-AE22-400B-B8DF-40BF427C68E2}" srcOrd="1" destOrd="0" presId="urn:microsoft.com/office/officeart/2005/8/layout/venn2"/>
    <dgm:cxn modelId="{157E64D1-34EF-448F-99D7-7618CCAC2DAD}" type="presParOf" srcId="{6B4CD562-AE22-400B-B8DF-40BF427C68E2}" destId="{15BD6DDE-2F7E-4347-9BC0-4C3D1260252D}" srcOrd="0" destOrd="0" presId="urn:microsoft.com/office/officeart/2005/8/layout/venn2"/>
    <dgm:cxn modelId="{633F9A52-9F83-4420-948A-8F742D212CF3}" type="presParOf" srcId="{6B4CD562-AE22-400B-B8DF-40BF427C68E2}" destId="{8CC09787-6202-4715-8C24-697E6A8EBC06}" srcOrd="1" destOrd="0" presId="urn:microsoft.com/office/officeart/2005/8/layout/venn2"/>
    <dgm:cxn modelId="{0A5F0FCF-FEB0-4AFE-9D54-7BF6BDCD6CF2}" type="presParOf" srcId="{D370C2A6-7642-4C2D-839E-F763E74CF909}" destId="{E87E88EA-EBF3-4683-AB8C-4B15BB952A61}" srcOrd="2" destOrd="0" presId="urn:microsoft.com/office/officeart/2005/8/layout/venn2"/>
    <dgm:cxn modelId="{7DCED0BB-8AF6-4E50-A952-A8E2E2BEEC67}" type="presParOf" srcId="{E87E88EA-EBF3-4683-AB8C-4B15BB952A61}" destId="{3D44B131-5158-48FF-BED5-72628AE668AC}" srcOrd="0" destOrd="0" presId="urn:microsoft.com/office/officeart/2005/8/layout/venn2"/>
    <dgm:cxn modelId="{4D3A9FFC-0584-4FE3-B1D0-A164DA3D96AD}" type="presParOf" srcId="{E87E88EA-EBF3-4683-AB8C-4B15BB952A61}" destId="{3F44EE0A-98B7-495A-87D2-B2F02FF07F6E}" srcOrd="1" destOrd="0" presId="urn:microsoft.com/office/officeart/2005/8/layout/venn2"/>
    <dgm:cxn modelId="{17378628-AFD3-45DD-9A3F-84D0EB356BE6}" type="presParOf" srcId="{D370C2A6-7642-4C2D-839E-F763E74CF909}" destId="{78832A90-35B5-4954-A10A-B1159971AB1F}" srcOrd="3" destOrd="0" presId="urn:microsoft.com/office/officeart/2005/8/layout/venn2"/>
    <dgm:cxn modelId="{B3A5F986-10B3-4DFB-84E6-81E00FCE3B23}" type="presParOf" srcId="{78832A90-35B5-4954-A10A-B1159971AB1F}" destId="{C0A06BBC-C4FB-4B82-A05F-5AD2DA476907}" srcOrd="0" destOrd="0" presId="urn:microsoft.com/office/officeart/2005/8/layout/venn2"/>
    <dgm:cxn modelId="{C486610D-7FFF-4F23-ACA4-9B4BE8848F48}" type="presParOf" srcId="{78832A90-35B5-4954-A10A-B1159971AB1F}" destId="{4E11BA3E-72A5-460F-AC50-CC3496B94D7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CE2AF6-C77C-4ED8-A98F-ED51BB99FAB3}" type="doc">
      <dgm:prSet loTypeId="urn:microsoft.com/office/officeart/2005/8/layout/vProcess5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DC5ED9F-EF62-4D71-80DE-8845CD5A30D5}">
      <dgm:prSet/>
      <dgm:spPr/>
      <dgm:t>
        <a:bodyPr/>
        <a:lstStyle/>
        <a:p>
          <a:pPr rtl="0"/>
          <a:r>
            <a:rPr lang="en-US" dirty="0" smtClean="0"/>
            <a:t>Applications submitted</a:t>
          </a:r>
          <a:endParaRPr lang="en-US" dirty="0"/>
        </a:p>
      </dgm:t>
    </dgm:pt>
    <dgm:pt modelId="{6C970E58-389F-42C3-80E8-EAC5A210D3E3}" type="parTrans" cxnId="{E38F1D56-13D9-42F0-A4BD-B411C6DB0388}">
      <dgm:prSet/>
      <dgm:spPr/>
      <dgm:t>
        <a:bodyPr/>
        <a:lstStyle/>
        <a:p>
          <a:endParaRPr lang="en-US"/>
        </a:p>
      </dgm:t>
    </dgm:pt>
    <dgm:pt modelId="{3D1DB63A-5BD5-4CCE-B249-F20800C021A9}" type="sibTrans" cxnId="{E38F1D56-13D9-42F0-A4BD-B411C6DB0388}">
      <dgm:prSet/>
      <dgm:spPr/>
      <dgm:t>
        <a:bodyPr/>
        <a:lstStyle/>
        <a:p>
          <a:endParaRPr lang="en-US"/>
        </a:p>
      </dgm:t>
    </dgm:pt>
    <dgm:pt modelId="{A5D8F27D-6489-4CF8-B76C-99CDD2F3E5DC}">
      <dgm:prSet/>
      <dgm:spPr/>
      <dgm:t>
        <a:bodyPr/>
        <a:lstStyle/>
        <a:p>
          <a:pPr rtl="0"/>
          <a:r>
            <a:rPr lang="en-US" dirty="0" smtClean="0"/>
            <a:t>Initial review (Meet guidelines?  Address priorities?)</a:t>
          </a:r>
          <a:endParaRPr lang="en-US" dirty="0"/>
        </a:p>
      </dgm:t>
    </dgm:pt>
    <dgm:pt modelId="{8E2C6443-89B5-463A-B8FE-0777CF3E5D67}" type="parTrans" cxnId="{945C23CB-139F-45C0-B4E0-D2A44F76071D}">
      <dgm:prSet/>
      <dgm:spPr/>
      <dgm:t>
        <a:bodyPr/>
        <a:lstStyle/>
        <a:p>
          <a:endParaRPr lang="en-US"/>
        </a:p>
      </dgm:t>
    </dgm:pt>
    <dgm:pt modelId="{8D982B7B-592F-447E-9D64-F6A21959904C}" type="sibTrans" cxnId="{945C23CB-139F-45C0-B4E0-D2A44F76071D}">
      <dgm:prSet/>
      <dgm:spPr/>
      <dgm:t>
        <a:bodyPr/>
        <a:lstStyle/>
        <a:p>
          <a:endParaRPr lang="en-US"/>
        </a:p>
      </dgm:t>
    </dgm:pt>
    <dgm:pt modelId="{C24451D3-42DE-45DA-834B-D67DA72D956E}">
      <dgm:prSet/>
      <dgm:spPr/>
      <dgm:t>
        <a:bodyPr/>
        <a:lstStyle/>
        <a:p>
          <a:pPr rtl="0"/>
          <a:r>
            <a:rPr lang="en-US" dirty="0" smtClean="0"/>
            <a:t>Site visit and committee review</a:t>
          </a:r>
          <a:endParaRPr lang="en-US" dirty="0"/>
        </a:p>
      </dgm:t>
    </dgm:pt>
    <dgm:pt modelId="{CBAA28D5-9A46-494A-8B11-00D41C8A4F04}" type="parTrans" cxnId="{4F16F860-9957-4AE9-AF27-4E3CD4A61FAF}">
      <dgm:prSet/>
      <dgm:spPr/>
      <dgm:t>
        <a:bodyPr/>
        <a:lstStyle/>
        <a:p>
          <a:endParaRPr lang="en-US"/>
        </a:p>
      </dgm:t>
    </dgm:pt>
    <dgm:pt modelId="{F4F7F4A8-CB43-43A7-885C-C3957FE139AB}" type="sibTrans" cxnId="{4F16F860-9957-4AE9-AF27-4E3CD4A61FAF}">
      <dgm:prSet/>
      <dgm:spPr/>
      <dgm:t>
        <a:bodyPr/>
        <a:lstStyle/>
        <a:p>
          <a:endParaRPr lang="en-US"/>
        </a:p>
      </dgm:t>
    </dgm:pt>
    <dgm:pt modelId="{FAF5D817-7DA6-4FA1-B465-0B27850A0312}">
      <dgm:prSet/>
      <dgm:spPr/>
      <dgm:t>
        <a:bodyPr/>
        <a:lstStyle/>
        <a:p>
          <a:pPr rtl="0"/>
          <a:r>
            <a:rPr lang="en-US" dirty="0" smtClean="0"/>
            <a:t>Committees recommend funding</a:t>
          </a:r>
          <a:endParaRPr lang="en-US" dirty="0"/>
        </a:p>
      </dgm:t>
    </dgm:pt>
    <dgm:pt modelId="{C6717D06-8826-4D53-BDB0-721E70774D91}" type="parTrans" cxnId="{D5B16362-4866-4D5D-910C-324DEB4A9911}">
      <dgm:prSet/>
      <dgm:spPr/>
      <dgm:t>
        <a:bodyPr/>
        <a:lstStyle/>
        <a:p>
          <a:endParaRPr lang="en-US"/>
        </a:p>
      </dgm:t>
    </dgm:pt>
    <dgm:pt modelId="{3E34BE37-69B4-418B-82EF-E4F82DC3DFF3}" type="sibTrans" cxnId="{D5B16362-4866-4D5D-910C-324DEB4A9911}">
      <dgm:prSet/>
      <dgm:spPr/>
      <dgm:t>
        <a:bodyPr/>
        <a:lstStyle/>
        <a:p>
          <a:endParaRPr lang="en-US"/>
        </a:p>
      </dgm:t>
    </dgm:pt>
    <dgm:pt modelId="{0ACCDBEF-D84D-41C8-B78B-BB5DAC58375D}">
      <dgm:prSet/>
      <dgm:spPr/>
      <dgm:t>
        <a:bodyPr/>
        <a:lstStyle/>
        <a:p>
          <a:pPr rtl="0"/>
          <a:r>
            <a:rPr lang="en-US" dirty="0" smtClean="0"/>
            <a:t>Board determines awards</a:t>
          </a:r>
          <a:endParaRPr lang="en-US" dirty="0"/>
        </a:p>
      </dgm:t>
    </dgm:pt>
    <dgm:pt modelId="{5F78BD2F-3EEB-4D37-B035-99C4F1915777}" type="parTrans" cxnId="{DE141CDA-ABD1-4BAC-AE35-3B4BE6F1B46A}">
      <dgm:prSet/>
      <dgm:spPr/>
      <dgm:t>
        <a:bodyPr/>
        <a:lstStyle/>
        <a:p>
          <a:endParaRPr lang="en-US"/>
        </a:p>
      </dgm:t>
    </dgm:pt>
    <dgm:pt modelId="{59369904-FC51-41DB-8898-1ECC7FC54E93}" type="sibTrans" cxnId="{DE141CDA-ABD1-4BAC-AE35-3B4BE6F1B46A}">
      <dgm:prSet/>
      <dgm:spPr/>
      <dgm:t>
        <a:bodyPr/>
        <a:lstStyle/>
        <a:p>
          <a:endParaRPr lang="en-US"/>
        </a:p>
      </dgm:t>
    </dgm:pt>
    <dgm:pt modelId="{7F23BB53-39DC-4670-B240-8728E02BC0E2}" type="pres">
      <dgm:prSet presAssocID="{D8CE2AF6-C77C-4ED8-A98F-ED51BB99FAB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BC4F5A-6603-48BA-8492-75409097CC07}" type="pres">
      <dgm:prSet presAssocID="{D8CE2AF6-C77C-4ED8-A98F-ED51BB99FAB3}" presName="dummyMaxCanvas" presStyleCnt="0">
        <dgm:presLayoutVars/>
      </dgm:prSet>
      <dgm:spPr/>
    </dgm:pt>
    <dgm:pt modelId="{3C9D9C14-4224-414E-8958-A0E039E48A4F}" type="pres">
      <dgm:prSet presAssocID="{D8CE2AF6-C77C-4ED8-A98F-ED51BB99FAB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8C5063-7446-4255-B834-6219DAB4AF62}" type="pres">
      <dgm:prSet presAssocID="{D8CE2AF6-C77C-4ED8-A98F-ED51BB99FAB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6A20C-F883-4F8B-B66A-3ABE2A50B929}" type="pres">
      <dgm:prSet presAssocID="{D8CE2AF6-C77C-4ED8-A98F-ED51BB99FAB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5406C8-9AEB-4085-BA97-19F261125FEB}" type="pres">
      <dgm:prSet presAssocID="{D8CE2AF6-C77C-4ED8-A98F-ED51BB99FAB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206CB-5AC3-477D-BC24-EE584E222AE5}" type="pres">
      <dgm:prSet presAssocID="{D8CE2AF6-C77C-4ED8-A98F-ED51BB99FAB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DFA28-21B8-42DA-A412-0AC7E7586169}" type="pres">
      <dgm:prSet presAssocID="{D8CE2AF6-C77C-4ED8-A98F-ED51BB99FAB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F2778-502D-4DF4-803B-95093F0A5403}" type="pres">
      <dgm:prSet presAssocID="{D8CE2AF6-C77C-4ED8-A98F-ED51BB99FAB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03E010-F9FC-4187-ACE0-92251E2AFEBA}" type="pres">
      <dgm:prSet presAssocID="{D8CE2AF6-C77C-4ED8-A98F-ED51BB99FAB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E8EFFB-FCB8-4427-920F-F412C95E1300}" type="pres">
      <dgm:prSet presAssocID="{D8CE2AF6-C77C-4ED8-A98F-ED51BB99FAB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A1BBB-F9EC-4BFD-8272-54A00791DE5E}" type="pres">
      <dgm:prSet presAssocID="{D8CE2AF6-C77C-4ED8-A98F-ED51BB99FAB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BABC2-C551-41D8-B1C5-DE7BC4D8A5D8}" type="pres">
      <dgm:prSet presAssocID="{D8CE2AF6-C77C-4ED8-A98F-ED51BB99FAB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F363D8-4B67-46B8-9CBA-9031070A6FCF}" type="pres">
      <dgm:prSet presAssocID="{D8CE2AF6-C77C-4ED8-A98F-ED51BB99FAB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C13C5D-C67F-4880-997E-4F8691ADE0CC}" type="pres">
      <dgm:prSet presAssocID="{D8CE2AF6-C77C-4ED8-A98F-ED51BB99FAB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17478B-DDA2-4A34-A694-A4D98CACE299}" type="pres">
      <dgm:prSet presAssocID="{D8CE2AF6-C77C-4ED8-A98F-ED51BB99FAB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16F860-9957-4AE9-AF27-4E3CD4A61FAF}" srcId="{D8CE2AF6-C77C-4ED8-A98F-ED51BB99FAB3}" destId="{C24451D3-42DE-45DA-834B-D67DA72D956E}" srcOrd="2" destOrd="0" parTransId="{CBAA28D5-9A46-494A-8B11-00D41C8A4F04}" sibTransId="{F4F7F4A8-CB43-43A7-885C-C3957FE139AB}"/>
    <dgm:cxn modelId="{297B8FA9-A58E-4BC4-8393-6602E8DD50E2}" type="presOf" srcId="{3D1DB63A-5BD5-4CCE-B249-F20800C021A9}" destId="{BA3DFA28-21B8-42DA-A412-0AC7E7586169}" srcOrd="0" destOrd="0" presId="urn:microsoft.com/office/officeart/2005/8/layout/vProcess5"/>
    <dgm:cxn modelId="{945C23CB-139F-45C0-B4E0-D2A44F76071D}" srcId="{D8CE2AF6-C77C-4ED8-A98F-ED51BB99FAB3}" destId="{A5D8F27D-6489-4CF8-B76C-99CDD2F3E5DC}" srcOrd="1" destOrd="0" parTransId="{8E2C6443-89B5-463A-B8FE-0777CF3E5D67}" sibTransId="{8D982B7B-592F-447E-9D64-F6A21959904C}"/>
    <dgm:cxn modelId="{4BE419D8-50D7-4D20-AFB1-C91DC27F0B21}" type="presOf" srcId="{FAF5D817-7DA6-4FA1-B465-0B27850A0312}" destId="{3BC13C5D-C67F-4880-997E-4F8691ADE0CC}" srcOrd="1" destOrd="0" presId="urn:microsoft.com/office/officeart/2005/8/layout/vProcess5"/>
    <dgm:cxn modelId="{74A7FE01-0A16-4748-8554-47580C2A26F3}" type="presOf" srcId="{5DC5ED9F-EF62-4D71-80DE-8845CD5A30D5}" destId="{DE6A1BBB-F9EC-4BFD-8272-54A00791DE5E}" srcOrd="1" destOrd="0" presId="urn:microsoft.com/office/officeart/2005/8/layout/vProcess5"/>
    <dgm:cxn modelId="{6C9746EB-8B5B-4EDA-A75C-106A34D0897A}" type="presOf" srcId="{8D982B7B-592F-447E-9D64-F6A21959904C}" destId="{1EFF2778-502D-4DF4-803B-95093F0A5403}" srcOrd="0" destOrd="0" presId="urn:microsoft.com/office/officeart/2005/8/layout/vProcess5"/>
    <dgm:cxn modelId="{CC0877D3-7965-4309-9961-B6445CC02FA0}" type="presOf" srcId="{F4F7F4A8-CB43-43A7-885C-C3957FE139AB}" destId="{2B03E010-F9FC-4187-ACE0-92251E2AFEBA}" srcOrd="0" destOrd="0" presId="urn:microsoft.com/office/officeart/2005/8/layout/vProcess5"/>
    <dgm:cxn modelId="{26143149-3F40-4149-80B7-CCD6B85B22A1}" type="presOf" srcId="{D8CE2AF6-C77C-4ED8-A98F-ED51BB99FAB3}" destId="{7F23BB53-39DC-4670-B240-8728E02BC0E2}" srcOrd="0" destOrd="0" presId="urn:microsoft.com/office/officeart/2005/8/layout/vProcess5"/>
    <dgm:cxn modelId="{DE141CDA-ABD1-4BAC-AE35-3B4BE6F1B46A}" srcId="{D8CE2AF6-C77C-4ED8-A98F-ED51BB99FAB3}" destId="{0ACCDBEF-D84D-41C8-B78B-BB5DAC58375D}" srcOrd="4" destOrd="0" parTransId="{5F78BD2F-3EEB-4D37-B035-99C4F1915777}" sibTransId="{59369904-FC51-41DB-8898-1ECC7FC54E93}"/>
    <dgm:cxn modelId="{8DF7D618-C94E-4F05-812E-E95BB24DDAFC}" type="presOf" srcId="{A5D8F27D-6489-4CF8-B76C-99CDD2F3E5DC}" destId="{E28C5063-7446-4255-B834-6219DAB4AF62}" srcOrd="0" destOrd="0" presId="urn:microsoft.com/office/officeart/2005/8/layout/vProcess5"/>
    <dgm:cxn modelId="{C93F1DE1-321F-4729-8C5F-77744D3B725F}" type="presOf" srcId="{0ACCDBEF-D84D-41C8-B78B-BB5DAC58375D}" destId="{7017478B-DDA2-4A34-A694-A4D98CACE299}" srcOrd="1" destOrd="0" presId="urn:microsoft.com/office/officeart/2005/8/layout/vProcess5"/>
    <dgm:cxn modelId="{5D0F3BD8-D7EE-47FC-896F-9A4AA3B99D06}" type="presOf" srcId="{5DC5ED9F-EF62-4D71-80DE-8845CD5A30D5}" destId="{3C9D9C14-4224-414E-8958-A0E039E48A4F}" srcOrd="0" destOrd="0" presId="urn:microsoft.com/office/officeart/2005/8/layout/vProcess5"/>
    <dgm:cxn modelId="{D2DA1609-9D25-4558-BA1A-C88B198346DA}" type="presOf" srcId="{FAF5D817-7DA6-4FA1-B465-0B27850A0312}" destId="{B95406C8-9AEB-4085-BA97-19F261125FEB}" srcOrd="0" destOrd="0" presId="urn:microsoft.com/office/officeart/2005/8/layout/vProcess5"/>
    <dgm:cxn modelId="{21F4F5B9-9579-4BB5-878D-2A99F168A827}" type="presOf" srcId="{C24451D3-42DE-45DA-834B-D67DA72D956E}" destId="{CDF363D8-4B67-46B8-9CBA-9031070A6FCF}" srcOrd="1" destOrd="0" presId="urn:microsoft.com/office/officeart/2005/8/layout/vProcess5"/>
    <dgm:cxn modelId="{8B340952-F296-495A-ADA4-4DDF8A334795}" type="presOf" srcId="{C24451D3-42DE-45DA-834B-D67DA72D956E}" destId="{AD76A20C-F883-4F8B-B66A-3ABE2A50B929}" srcOrd="0" destOrd="0" presId="urn:microsoft.com/office/officeart/2005/8/layout/vProcess5"/>
    <dgm:cxn modelId="{D5B16362-4866-4D5D-910C-324DEB4A9911}" srcId="{D8CE2AF6-C77C-4ED8-A98F-ED51BB99FAB3}" destId="{FAF5D817-7DA6-4FA1-B465-0B27850A0312}" srcOrd="3" destOrd="0" parTransId="{C6717D06-8826-4D53-BDB0-721E70774D91}" sibTransId="{3E34BE37-69B4-418B-82EF-E4F82DC3DFF3}"/>
    <dgm:cxn modelId="{6EF81A61-D8ED-4E35-B1FE-CC74937F87BD}" type="presOf" srcId="{A5D8F27D-6489-4CF8-B76C-99CDD2F3E5DC}" destId="{9AEBABC2-C551-41D8-B1C5-DE7BC4D8A5D8}" srcOrd="1" destOrd="0" presId="urn:microsoft.com/office/officeart/2005/8/layout/vProcess5"/>
    <dgm:cxn modelId="{73704FBB-EE0E-4FEE-9F12-EAF775CBC9E8}" type="presOf" srcId="{3E34BE37-69B4-418B-82EF-E4F82DC3DFF3}" destId="{E5E8EFFB-FCB8-4427-920F-F412C95E1300}" srcOrd="0" destOrd="0" presId="urn:microsoft.com/office/officeart/2005/8/layout/vProcess5"/>
    <dgm:cxn modelId="{E38F1D56-13D9-42F0-A4BD-B411C6DB0388}" srcId="{D8CE2AF6-C77C-4ED8-A98F-ED51BB99FAB3}" destId="{5DC5ED9F-EF62-4D71-80DE-8845CD5A30D5}" srcOrd="0" destOrd="0" parTransId="{6C970E58-389F-42C3-80E8-EAC5A210D3E3}" sibTransId="{3D1DB63A-5BD5-4CCE-B249-F20800C021A9}"/>
    <dgm:cxn modelId="{CC6B3E4A-56CE-4E26-9588-4641951EAD4B}" type="presOf" srcId="{0ACCDBEF-D84D-41C8-B78B-BB5DAC58375D}" destId="{259206CB-5AC3-477D-BC24-EE584E222AE5}" srcOrd="0" destOrd="0" presId="urn:microsoft.com/office/officeart/2005/8/layout/vProcess5"/>
    <dgm:cxn modelId="{1CBDBB14-8F4D-4285-AEC1-C636D89D07FF}" type="presParOf" srcId="{7F23BB53-39DC-4670-B240-8728E02BC0E2}" destId="{45BC4F5A-6603-48BA-8492-75409097CC07}" srcOrd="0" destOrd="0" presId="urn:microsoft.com/office/officeart/2005/8/layout/vProcess5"/>
    <dgm:cxn modelId="{C8A742C1-6C49-4305-9CA5-D1246820566A}" type="presParOf" srcId="{7F23BB53-39DC-4670-B240-8728E02BC0E2}" destId="{3C9D9C14-4224-414E-8958-A0E039E48A4F}" srcOrd="1" destOrd="0" presId="urn:microsoft.com/office/officeart/2005/8/layout/vProcess5"/>
    <dgm:cxn modelId="{B314EF30-43FF-470D-A68E-F931D88941EA}" type="presParOf" srcId="{7F23BB53-39DC-4670-B240-8728E02BC0E2}" destId="{E28C5063-7446-4255-B834-6219DAB4AF62}" srcOrd="2" destOrd="0" presId="urn:microsoft.com/office/officeart/2005/8/layout/vProcess5"/>
    <dgm:cxn modelId="{DDCD4208-9652-40A3-B8A9-F5F3228B2CAC}" type="presParOf" srcId="{7F23BB53-39DC-4670-B240-8728E02BC0E2}" destId="{AD76A20C-F883-4F8B-B66A-3ABE2A50B929}" srcOrd="3" destOrd="0" presId="urn:microsoft.com/office/officeart/2005/8/layout/vProcess5"/>
    <dgm:cxn modelId="{6818D7AC-74A1-43EE-B768-E46DA85428A8}" type="presParOf" srcId="{7F23BB53-39DC-4670-B240-8728E02BC0E2}" destId="{B95406C8-9AEB-4085-BA97-19F261125FEB}" srcOrd="4" destOrd="0" presId="urn:microsoft.com/office/officeart/2005/8/layout/vProcess5"/>
    <dgm:cxn modelId="{86EF5298-B9F1-47EC-A163-A7491DCCA7AE}" type="presParOf" srcId="{7F23BB53-39DC-4670-B240-8728E02BC0E2}" destId="{259206CB-5AC3-477D-BC24-EE584E222AE5}" srcOrd="5" destOrd="0" presId="urn:microsoft.com/office/officeart/2005/8/layout/vProcess5"/>
    <dgm:cxn modelId="{F75103E0-DC58-4587-AA5A-848E02B1D9FC}" type="presParOf" srcId="{7F23BB53-39DC-4670-B240-8728E02BC0E2}" destId="{BA3DFA28-21B8-42DA-A412-0AC7E7586169}" srcOrd="6" destOrd="0" presId="urn:microsoft.com/office/officeart/2005/8/layout/vProcess5"/>
    <dgm:cxn modelId="{3DC9C2F3-D67F-4CFE-BB14-8F04DC96754B}" type="presParOf" srcId="{7F23BB53-39DC-4670-B240-8728E02BC0E2}" destId="{1EFF2778-502D-4DF4-803B-95093F0A5403}" srcOrd="7" destOrd="0" presId="urn:microsoft.com/office/officeart/2005/8/layout/vProcess5"/>
    <dgm:cxn modelId="{EDB04210-3110-424C-A6E0-8F90988861EB}" type="presParOf" srcId="{7F23BB53-39DC-4670-B240-8728E02BC0E2}" destId="{2B03E010-F9FC-4187-ACE0-92251E2AFEBA}" srcOrd="8" destOrd="0" presId="urn:microsoft.com/office/officeart/2005/8/layout/vProcess5"/>
    <dgm:cxn modelId="{88FD8BFC-0DBF-42A4-96E3-1BDC26240D16}" type="presParOf" srcId="{7F23BB53-39DC-4670-B240-8728E02BC0E2}" destId="{E5E8EFFB-FCB8-4427-920F-F412C95E1300}" srcOrd="9" destOrd="0" presId="urn:microsoft.com/office/officeart/2005/8/layout/vProcess5"/>
    <dgm:cxn modelId="{2BDAB9F4-CD0D-45CD-AB1D-1A1804B95BC9}" type="presParOf" srcId="{7F23BB53-39DC-4670-B240-8728E02BC0E2}" destId="{DE6A1BBB-F9EC-4BFD-8272-54A00791DE5E}" srcOrd="10" destOrd="0" presId="urn:microsoft.com/office/officeart/2005/8/layout/vProcess5"/>
    <dgm:cxn modelId="{655FE2C7-6E7B-4EED-8A51-DAB0B1FF5D24}" type="presParOf" srcId="{7F23BB53-39DC-4670-B240-8728E02BC0E2}" destId="{9AEBABC2-C551-41D8-B1C5-DE7BC4D8A5D8}" srcOrd="11" destOrd="0" presId="urn:microsoft.com/office/officeart/2005/8/layout/vProcess5"/>
    <dgm:cxn modelId="{9142AB83-4219-4CA1-BFD6-A5C0F9D43722}" type="presParOf" srcId="{7F23BB53-39DC-4670-B240-8728E02BC0E2}" destId="{CDF363D8-4B67-46B8-9CBA-9031070A6FCF}" srcOrd="12" destOrd="0" presId="urn:microsoft.com/office/officeart/2005/8/layout/vProcess5"/>
    <dgm:cxn modelId="{C9DDEB06-E83E-4BDE-B937-6468961DEA22}" type="presParOf" srcId="{7F23BB53-39DC-4670-B240-8728E02BC0E2}" destId="{3BC13C5D-C67F-4880-997E-4F8691ADE0CC}" srcOrd="13" destOrd="0" presId="urn:microsoft.com/office/officeart/2005/8/layout/vProcess5"/>
    <dgm:cxn modelId="{692B5963-57AA-4AFE-AE98-292E9DBA3ED1}" type="presParOf" srcId="{7F23BB53-39DC-4670-B240-8728E02BC0E2}" destId="{7017478B-DDA2-4A34-A694-A4D98CACE29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D37ECA-BFBB-480D-B5B9-8CC4395499A2}" type="doc">
      <dgm:prSet loTypeId="urn:microsoft.com/office/officeart/2005/8/layout/process5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693532F-3C13-489F-A2CF-F0D322361F39}">
      <dgm:prSet/>
      <dgm:spPr/>
      <dgm:t>
        <a:bodyPr/>
        <a:lstStyle/>
        <a:p>
          <a:pPr rtl="0"/>
          <a:r>
            <a:rPr lang="en-US" dirty="0" smtClean="0"/>
            <a:t>Awards </a:t>
          </a:r>
          <a:endParaRPr lang="en-US" dirty="0" smtClean="0"/>
        </a:p>
        <a:p>
          <a:pPr rtl="0"/>
          <a:r>
            <a:rPr lang="en-US" dirty="0" smtClean="0"/>
            <a:t>(</a:t>
          </a:r>
          <a:r>
            <a:rPr lang="en-US" dirty="0" smtClean="0"/>
            <a:t>Nov. 2013)</a:t>
          </a:r>
          <a:endParaRPr lang="en-US" dirty="0"/>
        </a:p>
      </dgm:t>
    </dgm:pt>
    <dgm:pt modelId="{B6209865-F7F9-40DA-A8D8-CE79B4A218B6}" type="parTrans" cxnId="{71FAD6FE-E59C-4EAA-9F49-0CE22B1E8AF0}">
      <dgm:prSet/>
      <dgm:spPr/>
      <dgm:t>
        <a:bodyPr/>
        <a:lstStyle/>
        <a:p>
          <a:endParaRPr lang="en-US"/>
        </a:p>
      </dgm:t>
    </dgm:pt>
    <dgm:pt modelId="{367B9FD0-B748-4370-B3BC-06FA017DFB25}" type="sibTrans" cxnId="{71FAD6FE-E59C-4EAA-9F49-0CE22B1E8AF0}">
      <dgm:prSet/>
      <dgm:spPr/>
      <dgm:t>
        <a:bodyPr/>
        <a:lstStyle/>
        <a:p>
          <a:endParaRPr lang="en-US"/>
        </a:p>
      </dgm:t>
    </dgm:pt>
    <dgm:pt modelId="{790DF736-3012-4CC4-A1D8-E625A0031BE2}">
      <dgm:prSet/>
      <dgm:spPr/>
      <dgm:t>
        <a:bodyPr/>
        <a:lstStyle/>
        <a:p>
          <a:pPr rtl="0"/>
          <a:r>
            <a:rPr lang="en-US" dirty="0" smtClean="0"/>
            <a:t>Grant Agreements Completed </a:t>
          </a:r>
          <a:endParaRPr lang="en-US" dirty="0" smtClean="0"/>
        </a:p>
        <a:p>
          <a:pPr rtl="0"/>
          <a:r>
            <a:rPr lang="en-US" dirty="0" smtClean="0"/>
            <a:t>(</a:t>
          </a:r>
          <a:r>
            <a:rPr lang="en-US" dirty="0" smtClean="0"/>
            <a:t>Dec. 2013)</a:t>
          </a:r>
          <a:endParaRPr lang="en-US" dirty="0"/>
        </a:p>
      </dgm:t>
    </dgm:pt>
    <dgm:pt modelId="{63E16301-C140-4BDB-B2CD-241B1DCF5408}" type="parTrans" cxnId="{C9EF466B-8119-466A-A80F-541A65546DCB}">
      <dgm:prSet/>
      <dgm:spPr/>
      <dgm:t>
        <a:bodyPr/>
        <a:lstStyle/>
        <a:p>
          <a:endParaRPr lang="en-US"/>
        </a:p>
      </dgm:t>
    </dgm:pt>
    <dgm:pt modelId="{BE7CA498-AF3D-4B7C-8965-9D71C304CDE9}" type="sibTrans" cxnId="{C9EF466B-8119-466A-A80F-541A65546DCB}">
      <dgm:prSet/>
      <dgm:spPr/>
      <dgm:t>
        <a:bodyPr/>
        <a:lstStyle/>
        <a:p>
          <a:endParaRPr lang="en-US"/>
        </a:p>
      </dgm:t>
    </dgm:pt>
    <dgm:pt modelId="{78E2BE82-92A5-4A37-B8AC-C004FBC876C2}">
      <dgm:prSet/>
      <dgm:spPr/>
      <dgm:t>
        <a:bodyPr/>
        <a:lstStyle/>
        <a:p>
          <a:pPr rtl="0"/>
          <a:r>
            <a:rPr lang="en-US" dirty="0" smtClean="0"/>
            <a:t>First Grant Check (Jan. 2014)</a:t>
          </a:r>
          <a:endParaRPr lang="en-US" dirty="0"/>
        </a:p>
      </dgm:t>
    </dgm:pt>
    <dgm:pt modelId="{DB70879B-6001-4991-A47A-AF5F97BC499B}" type="parTrans" cxnId="{42B86A5D-E96A-4F6F-8953-D9FB35016BA5}">
      <dgm:prSet/>
      <dgm:spPr/>
      <dgm:t>
        <a:bodyPr/>
        <a:lstStyle/>
        <a:p>
          <a:endParaRPr lang="en-US"/>
        </a:p>
      </dgm:t>
    </dgm:pt>
    <dgm:pt modelId="{02331A3E-421B-4340-A813-B0C29B710447}" type="sibTrans" cxnId="{42B86A5D-E96A-4F6F-8953-D9FB35016BA5}">
      <dgm:prSet/>
      <dgm:spPr/>
      <dgm:t>
        <a:bodyPr/>
        <a:lstStyle/>
        <a:p>
          <a:endParaRPr lang="en-US"/>
        </a:p>
      </dgm:t>
    </dgm:pt>
    <dgm:pt modelId="{2C47B967-6792-45C7-83FD-C8B9816C85F4}">
      <dgm:prSet/>
      <dgm:spPr/>
      <dgm:t>
        <a:bodyPr/>
        <a:lstStyle/>
        <a:p>
          <a:pPr rtl="0"/>
          <a:r>
            <a:rPr lang="en-US" dirty="0" smtClean="0"/>
            <a:t>Interim Reports Due (July 2014)</a:t>
          </a:r>
          <a:endParaRPr lang="en-US" dirty="0"/>
        </a:p>
      </dgm:t>
    </dgm:pt>
    <dgm:pt modelId="{3BDAB8C2-EA9B-4AF8-8C71-7E1C7F087327}" type="parTrans" cxnId="{65746A09-417E-4157-AFCC-DA835CDBAADB}">
      <dgm:prSet/>
      <dgm:spPr/>
      <dgm:t>
        <a:bodyPr/>
        <a:lstStyle/>
        <a:p>
          <a:endParaRPr lang="en-US"/>
        </a:p>
      </dgm:t>
    </dgm:pt>
    <dgm:pt modelId="{153FEDF6-7A1F-4A1C-AB3D-5ED4F6D5C926}" type="sibTrans" cxnId="{65746A09-417E-4157-AFCC-DA835CDBAADB}">
      <dgm:prSet/>
      <dgm:spPr/>
      <dgm:t>
        <a:bodyPr/>
        <a:lstStyle/>
        <a:p>
          <a:endParaRPr lang="en-US"/>
        </a:p>
      </dgm:t>
    </dgm:pt>
    <dgm:pt modelId="{E2FCDB73-A499-4542-AD75-20F9B60AFF85}">
      <dgm:prSet/>
      <dgm:spPr/>
      <dgm:t>
        <a:bodyPr/>
        <a:lstStyle/>
        <a:p>
          <a:pPr rtl="0"/>
          <a:r>
            <a:rPr lang="en-US" dirty="0" smtClean="0"/>
            <a:t>Second Grant Check (July 2014)</a:t>
          </a:r>
          <a:endParaRPr lang="en-US" dirty="0"/>
        </a:p>
      </dgm:t>
    </dgm:pt>
    <dgm:pt modelId="{1E2098BC-7928-40F8-B50B-E7CEEC337257}" type="parTrans" cxnId="{25FED4E0-F710-426A-BF11-465D2EDB7805}">
      <dgm:prSet/>
      <dgm:spPr/>
      <dgm:t>
        <a:bodyPr/>
        <a:lstStyle/>
        <a:p>
          <a:endParaRPr lang="en-US"/>
        </a:p>
      </dgm:t>
    </dgm:pt>
    <dgm:pt modelId="{559211DB-E91E-4346-9743-1281F040B214}" type="sibTrans" cxnId="{25FED4E0-F710-426A-BF11-465D2EDB7805}">
      <dgm:prSet/>
      <dgm:spPr/>
      <dgm:t>
        <a:bodyPr/>
        <a:lstStyle/>
        <a:p>
          <a:endParaRPr lang="en-US"/>
        </a:p>
      </dgm:t>
    </dgm:pt>
    <dgm:pt modelId="{3FEF7807-F0D9-4AFD-B080-53838814793D}">
      <dgm:prSet/>
      <dgm:spPr/>
      <dgm:t>
        <a:bodyPr/>
        <a:lstStyle/>
        <a:p>
          <a:pPr rtl="0"/>
          <a:r>
            <a:rPr lang="en-US" dirty="0" smtClean="0"/>
            <a:t>Final Report Due (Jan 2015)</a:t>
          </a:r>
          <a:endParaRPr lang="en-US" dirty="0"/>
        </a:p>
      </dgm:t>
    </dgm:pt>
    <dgm:pt modelId="{FAC828C0-8DBC-46F3-A8BE-B836786B7C97}" type="parTrans" cxnId="{63BA1788-EEFC-4CFC-82EF-09BD9E73C85A}">
      <dgm:prSet/>
      <dgm:spPr/>
      <dgm:t>
        <a:bodyPr/>
        <a:lstStyle/>
        <a:p>
          <a:endParaRPr lang="en-US"/>
        </a:p>
      </dgm:t>
    </dgm:pt>
    <dgm:pt modelId="{E3E7F620-847C-4D08-AC02-F41E2B766B50}" type="sibTrans" cxnId="{63BA1788-EEFC-4CFC-82EF-09BD9E73C85A}">
      <dgm:prSet/>
      <dgm:spPr/>
      <dgm:t>
        <a:bodyPr/>
        <a:lstStyle/>
        <a:p>
          <a:endParaRPr lang="en-US"/>
        </a:p>
      </dgm:t>
    </dgm:pt>
    <dgm:pt modelId="{BE8DD53E-97CC-48D4-9941-43DBA45B9099}" type="pres">
      <dgm:prSet presAssocID="{B8D37ECA-BFBB-480D-B5B9-8CC4395499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F9E5DA-72F6-4ADC-A39E-C7F817491911}" type="pres">
      <dgm:prSet presAssocID="{9693532F-3C13-489F-A2CF-F0D322361F3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8B8AA-AA46-43E2-B541-C5D8402BFF0C}" type="pres">
      <dgm:prSet presAssocID="{367B9FD0-B748-4370-B3BC-06FA017DFB25}" presName="sibTrans" presStyleLbl="sibTrans2D1" presStyleIdx="0" presStyleCnt="5"/>
      <dgm:spPr/>
      <dgm:t>
        <a:bodyPr/>
        <a:lstStyle/>
        <a:p>
          <a:endParaRPr lang="en-US"/>
        </a:p>
      </dgm:t>
    </dgm:pt>
    <dgm:pt modelId="{F60E0A0C-1B34-43BA-8219-F3C23672B170}" type="pres">
      <dgm:prSet presAssocID="{367B9FD0-B748-4370-B3BC-06FA017DFB25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733602E4-A7E4-42E5-927C-B19EC75A02E5}" type="pres">
      <dgm:prSet presAssocID="{790DF736-3012-4CC4-A1D8-E625A0031BE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8C72ED-2332-4E38-8031-03DF8F579938}" type="pres">
      <dgm:prSet presAssocID="{BE7CA498-AF3D-4B7C-8965-9D71C304CDE9}" presName="sibTrans" presStyleLbl="sibTrans2D1" presStyleIdx="1" presStyleCnt="5"/>
      <dgm:spPr/>
      <dgm:t>
        <a:bodyPr/>
        <a:lstStyle/>
        <a:p>
          <a:endParaRPr lang="en-US"/>
        </a:p>
      </dgm:t>
    </dgm:pt>
    <dgm:pt modelId="{332A7183-E731-4DD3-A9C0-93F3D5F11AB0}" type="pres">
      <dgm:prSet presAssocID="{BE7CA498-AF3D-4B7C-8965-9D71C304CDE9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DA0CD7D8-DA98-41A3-AC19-931D75BBFC53}" type="pres">
      <dgm:prSet presAssocID="{78E2BE82-92A5-4A37-B8AC-C004FBC876C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22000-9992-425E-BBF0-D238DD00229D}" type="pres">
      <dgm:prSet presAssocID="{02331A3E-421B-4340-A813-B0C29B71044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85BFCE54-53B1-456C-96DE-E5075A8313C2}" type="pres">
      <dgm:prSet presAssocID="{02331A3E-421B-4340-A813-B0C29B71044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DCFED71C-CB60-4A59-9CB2-B2A364F99A61}" type="pres">
      <dgm:prSet presAssocID="{2C47B967-6792-45C7-83FD-C8B9816C85F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218400-2566-4C5C-8010-D73C581283DE}" type="pres">
      <dgm:prSet presAssocID="{153FEDF6-7A1F-4A1C-AB3D-5ED4F6D5C926}" presName="sibTrans" presStyleLbl="sibTrans2D1" presStyleIdx="3" presStyleCnt="5"/>
      <dgm:spPr/>
      <dgm:t>
        <a:bodyPr/>
        <a:lstStyle/>
        <a:p>
          <a:endParaRPr lang="en-US"/>
        </a:p>
      </dgm:t>
    </dgm:pt>
    <dgm:pt modelId="{16EED37E-5E3B-45A5-A8E1-3CCE8EAA2D39}" type="pres">
      <dgm:prSet presAssocID="{153FEDF6-7A1F-4A1C-AB3D-5ED4F6D5C92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DF7E820-41A6-4CF6-8D6D-05AE29DAF2D5}" type="pres">
      <dgm:prSet presAssocID="{E2FCDB73-A499-4542-AD75-20F9B60AFF8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A374-8CF0-4312-94E2-F7D0AF7562C6}" type="pres">
      <dgm:prSet presAssocID="{559211DB-E91E-4346-9743-1281F040B214}" presName="sibTrans" presStyleLbl="sibTrans2D1" presStyleIdx="4" presStyleCnt="5"/>
      <dgm:spPr/>
      <dgm:t>
        <a:bodyPr/>
        <a:lstStyle/>
        <a:p>
          <a:endParaRPr lang="en-US"/>
        </a:p>
      </dgm:t>
    </dgm:pt>
    <dgm:pt modelId="{407A0B41-967F-4535-8AB7-64D9E19CA6FA}" type="pres">
      <dgm:prSet presAssocID="{559211DB-E91E-4346-9743-1281F040B214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BCBDE8F5-2909-4F2D-96D8-890978EB5D43}" type="pres">
      <dgm:prSet presAssocID="{3FEF7807-F0D9-4AFD-B080-53838814793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B86A5D-E96A-4F6F-8953-D9FB35016BA5}" srcId="{B8D37ECA-BFBB-480D-B5B9-8CC4395499A2}" destId="{78E2BE82-92A5-4A37-B8AC-C004FBC876C2}" srcOrd="2" destOrd="0" parTransId="{DB70879B-6001-4991-A47A-AF5F97BC499B}" sibTransId="{02331A3E-421B-4340-A813-B0C29B710447}"/>
    <dgm:cxn modelId="{C9EF466B-8119-466A-A80F-541A65546DCB}" srcId="{B8D37ECA-BFBB-480D-B5B9-8CC4395499A2}" destId="{790DF736-3012-4CC4-A1D8-E625A0031BE2}" srcOrd="1" destOrd="0" parTransId="{63E16301-C140-4BDB-B2CD-241B1DCF5408}" sibTransId="{BE7CA498-AF3D-4B7C-8965-9D71C304CDE9}"/>
    <dgm:cxn modelId="{4D0E7FAD-1012-4FD7-A1A2-1EADF8F328AF}" type="presOf" srcId="{78E2BE82-92A5-4A37-B8AC-C004FBC876C2}" destId="{DA0CD7D8-DA98-41A3-AC19-931D75BBFC53}" srcOrd="0" destOrd="0" presId="urn:microsoft.com/office/officeart/2005/8/layout/process5"/>
    <dgm:cxn modelId="{25FED4E0-F710-426A-BF11-465D2EDB7805}" srcId="{B8D37ECA-BFBB-480D-B5B9-8CC4395499A2}" destId="{E2FCDB73-A499-4542-AD75-20F9B60AFF85}" srcOrd="4" destOrd="0" parTransId="{1E2098BC-7928-40F8-B50B-E7CEEC337257}" sibTransId="{559211DB-E91E-4346-9743-1281F040B214}"/>
    <dgm:cxn modelId="{71FAD6FE-E59C-4EAA-9F49-0CE22B1E8AF0}" srcId="{B8D37ECA-BFBB-480D-B5B9-8CC4395499A2}" destId="{9693532F-3C13-489F-A2CF-F0D322361F39}" srcOrd="0" destOrd="0" parTransId="{B6209865-F7F9-40DA-A8D8-CE79B4A218B6}" sibTransId="{367B9FD0-B748-4370-B3BC-06FA017DFB25}"/>
    <dgm:cxn modelId="{65746A09-417E-4157-AFCC-DA835CDBAADB}" srcId="{B8D37ECA-BFBB-480D-B5B9-8CC4395499A2}" destId="{2C47B967-6792-45C7-83FD-C8B9816C85F4}" srcOrd="3" destOrd="0" parTransId="{3BDAB8C2-EA9B-4AF8-8C71-7E1C7F087327}" sibTransId="{153FEDF6-7A1F-4A1C-AB3D-5ED4F6D5C926}"/>
    <dgm:cxn modelId="{A1BAF89B-37B0-4FE1-B0EB-45D3E341AF35}" type="presOf" srcId="{BE7CA498-AF3D-4B7C-8965-9D71C304CDE9}" destId="{332A7183-E731-4DD3-A9C0-93F3D5F11AB0}" srcOrd="1" destOrd="0" presId="urn:microsoft.com/office/officeart/2005/8/layout/process5"/>
    <dgm:cxn modelId="{F71C0F40-0B09-41D5-AA61-C290CED3EB53}" type="presOf" srcId="{9693532F-3C13-489F-A2CF-F0D322361F39}" destId="{0CF9E5DA-72F6-4ADC-A39E-C7F817491911}" srcOrd="0" destOrd="0" presId="urn:microsoft.com/office/officeart/2005/8/layout/process5"/>
    <dgm:cxn modelId="{2D2E6711-7C09-40B4-9380-1DC39753BD48}" type="presOf" srcId="{153FEDF6-7A1F-4A1C-AB3D-5ED4F6D5C926}" destId="{16EED37E-5E3B-45A5-A8E1-3CCE8EAA2D39}" srcOrd="1" destOrd="0" presId="urn:microsoft.com/office/officeart/2005/8/layout/process5"/>
    <dgm:cxn modelId="{1A056DAC-715B-48DA-9E14-4CC99FEE4F8B}" type="presOf" srcId="{3FEF7807-F0D9-4AFD-B080-53838814793D}" destId="{BCBDE8F5-2909-4F2D-96D8-890978EB5D43}" srcOrd="0" destOrd="0" presId="urn:microsoft.com/office/officeart/2005/8/layout/process5"/>
    <dgm:cxn modelId="{16B01AC2-59C6-42C5-86D3-D9A31354EFA0}" type="presOf" srcId="{B8D37ECA-BFBB-480D-B5B9-8CC4395499A2}" destId="{BE8DD53E-97CC-48D4-9941-43DBA45B9099}" srcOrd="0" destOrd="0" presId="urn:microsoft.com/office/officeart/2005/8/layout/process5"/>
    <dgm:cxn modelId="{407FAB73-5537-455D-ABB0-587A5E7E3869}" type="presOf" srcId="{2C47B967-6792-45C7-83FD-C8B9816C85F4}" destId="{DCFED71C-CB60-4A59-9CB2-B2A364F99A61}" srcOrd="0" destOrd="0" presId="urn:microsoft.com/office/officeart/2005/8/layout/process5"/>
    <dgm:cxn modelId="{D6328E14-7774-4532-90A8-940313078ED9}" type="presOf" srcId="{790DF736-3012-4CC4-A1D8-E625A0031BE2}" destId="{733602E4-A7E4-42E5-927C-B19EC75A02E5}" srcOrd="0" destOrd="0" presId="urn:microsoft.com/office/officeart/2005/8/layout/process5"/>
    <dgm:cxn modelId="{14CF14DC-DFA1-46CB-8AB9-FD6FC25AEC43}" type="presOf" srcId="{BE7CA498-AF3D-4B7C-8965-9D71C304CDE9}" destId="{858C72ED-2332-4E38-8031-03DF8F579938}" srcOrd="0" destOrd="0" presId="urn:microsoft.com/office/officeart/2005/8/layout/process5"/>
    <dgm:cxn modelId="{4C0ECA55-9412-4CD3-B948-18665B9F5EC0}" type="presOf" srcId="{153FEDF6-7A1F-4A1C-AB3D-5ED4F6D5C926}" destId="{25218400-2566-4C5C-8010-D73C581283DE}" srcOrd="0" destOrd="0" presId="urn:microsoft.com/office/officeart/2005/8/layout/process5"/>
    <dgm:cxn modelId="{24BC5221-9A08-436F-B980-4CF3EF75CDF0}" type="presOf" srcId="{E2FCDB73-A499-4542-AD75-20F9B60AFF85}" destId="{4DF7E820-41A6-4CF6-8D6D-05AE29DAF2D5}" srcOrd="0" destOrd="0" presId="urn:microsoft.com/office/officeart/2005/8/layout/process5"/>
    <dgm:cxn modelId="{3511B53F-E9EB-4C1C-B9DE-7D5BAECB581F}" type="presOf" srcId="{02331A3E-421B-4340-A813-B0C29B710447}" destId="{9ED22000-9992-425E-BBF0-D238DD00229D}" srcOrd="0" destOrd="0" presId="urn:microsoft.com/office/officeart/2005/8/layout/process5"/>
    <dgm:cxn modelId="{B18AE51B-25B0-4F4F-AFA1-38AA08884D5F}" type="presOf" srcId="{02331A3E-421B-4340-A813-B0C29B710447}" destId="{85BFCE54-53B1-456C-96DE-E5075A8313C2}" srcOrd="1" destOrd="0" presId="urn:microsoft.com/office/officeart/2005/8/layout/process5"/>
    <dgm:cxn modelId="{481C75B2-E119-46E1-B43F-50DB01ED14D0}" type="presOf" srcId="{367B9FD0-B748-4370-B3BC-06FA017DFB25}" destId="{F60E0A0C-1B34-43BA-8219-F3C23672B170}" srcOrd="1" destOrd="0" presId="urn:microsoft.com/office/officeart/2005/8/layout/process5"/>
    <dgm:cxn modelId="{E1834522-334F-4AAE-B946-77766ED04BE0}" type="presOf" srcId="{559211DB-E91E-4346-9743-1281F040B214}" destId="{407A0B41-967F-4535-8AB7-64D9E19CA6FA}" srcOrd="1" destOrd="0" presId="urn:microsoft.com/office/officeart/2005/8/layout/process5"/>
    <dgm:cxn modelId="{63435E96-6145-4853-A383-4A44FADE1B73}" type="presOf" srcId="{559211DB-E91E-4346-9743-1281F040B214}" destId="{27C5A374-8CF0-4312-94E2-F7D0AF7562C6}" srcOrd="0" destOrd="0" presId="urn:microsoft.com/office/officeart/2005/8/layout/process5"/>
    <dgm:cxn modelId="{63BA1788-EEFC-4CFC-82EF-09BD9E73C85A}" srcId="{B8D37ECA-BFBB-480D-B5B9-8CC4395499A2}" destId="{3FEF7807-F0D9-4AFD-B080-53838814793D}" srcOrd="5" destOrd="0" parTransId="{FAC828C0-8DBC-46F3-A8BE-B836786B7C97}" sibTransId="{E3E7F620-847C-4D08-AC02-F41E2B766B50}"/>
    <dgm:cxn modelId="{425590AE-874F-4925-811C-26CC50B6C636}" type="presOf" srcId="{367B9FD0-B748-4370-B3BC-06FA017DFB25}" destId="{E788B8AA-AA46-43E2-B541-C5D8402BFF0C}" srcOrd="0" destOrd="0" presId="urn:microsoft.com/office/officeart/2005/8/layout/process5"/>
    <dgm:cxn modelId="{A50939B8-D398-4C81-B0C5-88A810890EA7}" type="presParOf" srcId="{BE8DD53E-97CC-48D4-9941-43DBA45B9099}" destId="{0CF9E5DA-72F6-4ADC-A39E-C7F817491911}" srcOrd="0" destOrd="0" presId="urn:microsoft.com/office/officeart/2005/8/layout/process5"/>
    <dgm:cxn modelId="{6B84FCCD-84E9-498F-90E2-FC03636B676D}" type="presParOf" srcId="{BE8DD53E-97CC-48D4-9941-43DBA45B9099}" destId="{E788B8AA-AA46-43E2-B541-C5D8402BFF0C}" srcOrd="1" destOrd="0" presId="urn:microsoft.com/office/officeart/2005/8/layout/process5"/>
    <dgm:cxn modelId="{33836C28-ED29-4144-BA65-FCBEB7203668}" type="presParOf" srcId="{E788B8AA-AA46-43E2-B541-C5D8402BFF0C}" destId="{F60E0A0C-1B34-43BA-8219-F3C23672B170}" srcOrd="0" destOrd="0" presId="urn:microsoft.com/office/officeart/2005/8/layout/process5"/>
    <dgm:cxn modelId="{88FC00FE-24BC-49D9-9E38-7CDD32A3B902}" type="presParOf" srcId="{BE8DD53E-97CC-48D4-9941-43DBA45B9099}" destId="{733602E4-A7E4-42E5-927C-B19EC75A02E5}" srcOrd="2" destOrd="0" presId="urn:microsoft.com/office/officeart/2005/8/layout/process5"/>
    <dgm:cxn modelId="{F69E91F8-279A-4B4F-A5ED-0AC94CDBDD0C}" type="presParOf" srcId="{BE8DD53E-97CC-48D4-9941-43DBA45B9099}" destId="{858C72ED-2332-4E38-8031-03DF8F579938}" srcOrd="3" destOrd="0" presId="urn:microsoft.com/office/officeart/2005/8/layout/process5"/>
    <dgm:cxn modelId="{9161B3AA-9546-456E-8DCD-6ED232D7BFF7}" type="presParOf" srcId="{858C72ED-2332-4E38-8031-03DF8F579938}" destId="{332A7183-E731-4DD3-A9C0-93F3D5F11AB0}" srcOrd="0" destOrd="0" presId="urn:microsoft.com/office/officeart/2005/8/layout/process5"/>
    <dgm:cxn modelId="{543288A5-B65B-44C7-A630-318AD3E7249F}" type="presParOf" srcId="{BE8DD53E-97CC-48D4-9941-43DBA45B9099}" destId="{DA0CD7D8-DA98-41A3-AC19-931D75BBFC53}" srcOrd="4" destOrd="0" presId="urn:microsoft.com/office/officeart/2005/8/layout/process5"/>
    <dgm:cxn modelId="{791B0F55-48A0-4DBD-B5E3-9AB6C3F3DA7A}" type="presParOf" srcId="{BE8DD53E-97CC-48D4-9941-43DBA45B9099}" destId="{9ED22000-9992-425E-BBF0-D238DD00229D}" srcOrd="5" destOrd="0" presId="urn:microsoft.com/office/officeart/2005/8/layout/process5"/>
    <dgm:cxn modelId="{6EAE3191-3B17-4EED-90D2-50D9F584C934}" type="presParOf" srcId="{9ED22000-9992-425E-BBF0-D238DD00229D}" destId="{85BFCE54-53B1-456C-96DE-E5075A8313C2}" srcOrd="0" destOrd="0" presId="urn:microsoft.com/office/officeart/2005/8/layout/process5"/>
    <dgm:cxn modelId="{53480741-7361-484E-986B-3350A5FE35C3}" type="presParOf" srcId="{BE8DD53E-97CC-48D4-9941-43DBA45B9099}" destId="{DCFED71C-CB60-4A59-9CB2-B2A364F99A61}" srcOrd="6" destOrd="0" presId="urn:microsoft.com/office/officeart/2005/8/layout/process5"/>
    <dgm:cxn modelId="{6F4C07C2-9669-42FE-BC31-A091FF8DAA3A}" type="presParOf" srcId="{BE8DD53E-97CC-48D4-9941-43DBA45B9099}" destId="{25218400-2566-4C5C-8010-D73C581283DE}" srcOrd="7" destOrd="0" presId="urn:microsoft.com/office/officeart/2005/8/layout/process5"/>
    <dgm:cxn modelId="{44141412-277C-4178-A256-3185DEE94C9F}" type="presParOf" srcId="{25218400-2566-4C5C-8010-D73C581283DE}" destId="{16EED37E-5E3B-45A5-A8E1-3CCE8EAA2D39}" srcOrd="0" destOrd="0" presId="urn:microsoft.com/office/officeart/2005/8/layout/process5"/>
    <dgm:cxn modelId="{2B93F057-60EC-4E07-8CB4-FBA51B7E0F13}" type="presParOf" srcId="{BE8DD53E-97CC-48D4-9941-43DBA45B9099}" destId="{4DF7E820-41A6-4CF6-8D6D-05AE29DAF2D5}" srcOrd="8" destOrd="0" presId="urn:microsoft.com/office/officeart/2005/8/layout/process5"/>
    <dgm:cxn modelId="{2D91C242-A9C2-43E1-A8EC-15779EC8C9AB}" type="presParOf" srcId="{BE8DD53E-97CC-48D4-9941-43DBA45B9099}" destId="{27C5A374-8CF0-4312-94E2-F7D0AF7562C6}" srcOrd="9" destOrd="0" presId="urn:microsoft.com/office/officeart/2005/8/layout/process5"/>
    <dgm:cxn modelId="{C149050D-4812-464D-8F69-597ABFD8AC59}" type="presParOf" srcId="{27C5A374-8CF0-4312-94E2-F7D0AF7562C6}" destId="{407A0B41-967F-4535-8AB7-64D9E19CA6FA}" srcOrd="0" destOrd="0" presId="urn:microsoft.com/office/officeart/2005/8/layout/process5"/>
    <dgm:cxn modelId="{0A956128-68A3-4C13-84F4-614AB157D03D}" type="presParOf" srcId="{BE8DD53E-97CC-48D4-9941-43DBA45B9099}" destId="{BCBDE8F5-2909-4F2D-96D8-890978EB5D4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C6D9D-E4E9-45A7-A7CA-E3F76A68F3A0}">
      <dsp:nvSpPr>
        <dsp:cNvPr id="0" name=""/>
        <dsp:cNvSpPr/>
      </dsp:nvSpPr>
      <dsp:spPr>
        <a:xfrm>
          <a:off x="1646237" y="0"/>
          <a:ext cx="4937125" cy="4937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Systems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(e.g. health care)</a:t>
          </a:r>
          <a:endParaRPr lang="en-US" sz="1200" kern="1200" dirty="0"/>
        </a:p>
      </dsp:txBody>
      <dsp:txXfrm>
        <a:off x="3424589" y="246856"/>
        <a:ext cx="1380420" cy="740568"/>
      </dsp:txXfrm>
    </dsp:sp>
    <dsp:sp modelId="{15BD6DDE-2F7E-4347-9BC0-4C3D1260252D}">
      <dsp:nvSpPr>
        <dsp:cNvPr id="0" name=""/>
        <dsp:cNvSpPr/>
      </dsp:nvSpPr>
      <dsp:spPr>
        <a:xfrm>
          <a:off x="2139949" y="987424"/>
          <a:ext cx="3949700" cy="39497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Community</a:t>
          </a:r>
          <a:endParaRPr lang="en-US" sz="1200" kern="1200" dirty="0"/>
        </a:p>
      </dsp:txBody>
      <dsp:txXfrm>
        <a:off x="3424589" y="1224406"/>
        <a:ext cx="1380420" cy="710946"/>
      </dsp:txXfrm>
    </dsp:sp>
    <dsp:sp modelId="{3D44B131-5158-48FF-BED5-72628AE668AC}">
      <dsp:nvSpPr>
        <dsp:cNvPr id="0" name=""/>
        <dsp:cNvSpPr/>
      </dsp:nvSpPr>
      <dsp:spPr>
        <a:xfrm>
          <a:off x="2633662" y="1974849"/>
          <a:ext cx="2962275" cy="296227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Groups &amp; Organizations</a:t>
          </a:r>
          <a:endParaRPr lang="en-US" sz="1200" kern="1200" dirty="0"/>
        </a:p>
      </dsp:txBody>
      <dsp:txXfrm>
        <a:off x="3424589" y="2197020"/>
        <a:ext cx="1380420" cy="666511"/>
      </dsp:txXfrm>
    </dsp:sp>
    <dsp:sp modelId="{C0A06BBC-C4FB-4B82-A05F-5AD2DA476907}">
      <dsp:nvSpPr>
        <dsp:cNvPr id="0" name=""/>
        <dsp:cNvSpPr/>
      </dsp:nvSpPr>
      <dsp:spPr>
        <a:xfrm>
          <a:off x="3127374" y="2819394"/>
          <a:ext cx="1974850" cy="197485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Individuals and Families</a:t>
          </a:r>
          <a:endParaRPr lang="en-US" sz="1200" kern="1200" dirty="0"/>
        </a:p>
      </dsp:txBody>
      <dsp:txXfrm>
        <a:off x="3416585" y="3313107"/>
        <a:ext cx="1396429" cy="9874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D9C14-4224-414E-8958-A0E039E48A4F}">
      <dsp:nvSpPr>
        <dsp:cNvPr id="0" name=""/>
        <dsp:cNvSpPr/>
      </dsp:nvSpPr>
      <dsp:spPr>
        <a:xfrm>
          <a:off x="0" y="0"/>
          <a:ext cx="6336792" cy="888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Applications submitted</a:t>
          </a:r>
          <a:endParaRPr lang="en-US" sz="2300" kern="1200" dirty="0"/>
        </a:p>
      </dsp:txBody>
      <dsp:txXfrm>
        <a:off x="26032" y="26032"/>
        <a:ext cx="5273721" cy="836732"/>
      </dsp:txXfrm>
    </dsp:sp>
    <dsp:sp modelId="{E28C5063-7446-4255-B834-6219DAB4AF62}">
      <dsp:nvSpPr>
        <dsp:cNvPr id="0" name=""/>
        <dsp:cNvSpPr/>
      </dsp:nvSpPr>
      <dsp:spPr>
        <a:xfrm>
          <a:off x="473202" y="1012240"/>
          <a:ext cx="6336792" cy="888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Initial review (Meet guidelines?  Address priorities?)</a:t>
          </a:r>
          <a:endParaRPr lang="en-US" sz="2300" kern="1200" dirty="0"/>
        </a:p>
      </dsp:txBody>
      <dsp:txXfrm>
        <a:off x="499234" y="1038272"/>
        <a:ext cx="5233808" cy="836732"/>
      </dsp:txXfrm>
    </dsp:sp>
    <dsp:sp modelId="{AD76A20C-F883-4F8B-B66A-3ABE2A50B929}">
      <dsp:nvSpPr>
        <dsp:cNvPr id="0" name=""/>
        <dsp:cNvSpPr/>
      </dsp:nvSpPr>
      <dsp:spPr>
        <a:xfrm>
          <a:off x="946404" y="2024481"/>
          <a:ext cx="6336792" cy="888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Site visit and committee review</a:t>
          </a:r>
          <a:endParaRPr lang="en-US" sz="2300" kern="1200" dirty="0"/>
        </a:p>
      </dsp:txBody>
      <dsp:txXfrm>
        <a:off x="972436" y="2050513"/>
        <a:ext cx="5233808" cy="836732"/>
      </dsp:txXfrm>
    </dsp:sp>
    <dsp:sp modelId="{B95406C8-9AEB-4085-BA97-19F261125FEB}">
      <dsp:nvSpPr>
        <dsp:cNvPr id="0" name=""/>
        <dsp:cNvSpPr/>
      </dsp:nvSpPr>
      <dsp:spPr>
        <a:xfrm>
          <a:off x="1419605" y="3036722"/>
          <a:ext cx="6336792" cy="888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Committees recommend funding</a:t>
          </a:r>
          <a:endParaRPr lang="en-US" sz="2300" kern="1200" dirty="0"/>
        </a:p>
      </dsp:txBody>
      <dsp:txXfrm>
        <a:off x="1445637" y="3062754"/>
        <a:ext cx="5233808" cy="836732"/>
      </dsp:txXfrm>
    </dsp:sp>
    <dsp:sp modelId="{259206CB-5AC3-477D-BC24-EE584E222AE5}">
      <dsp:nvSpPr>
        <dsp:cNvPr id="0" name=""/>
        <dsp:cNvSpPr/>
      </dsp:nvSpPr>
      <dsp:spPr>
        <a:xfrm>
          <a:off x="1892808" y="4048963"/>
          <a:ext cx="6336792" cy="888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Board determines awards</a:t>
          </a:r>
          <a:endParaRPr lang="en-US" sz="2300" kern="1200" dirty="0"/>
        </a:p>
      </dsp:txBody>
      <dsp:txXfrm>
        <a:off x="1918840" y="4074995"/>
        <a:ext cx="5233808" cy="836732"/>
      </dsp:txXfrm>
    </dsp:sp>
    <dsp:sp modelId="{BA3DFA28-21B8-42DA-A412-0AC7E7586169}">
      <dsp:nvSpPr>
        <dsp:cNvPr id="0" name=""/>
        <dsp:cNvSpPr/>
      </dsp:nvSpPr>
      <dsp:spPr>
        <a:xfrm>
          <a:off x="5759074" y="649315"/>
          <a:ext cx="577717" cy="577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alpha val="90000"/>
              <a:tint val="4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889060" y="649315"/>
        <a:ext cx="317745" cy="434732"/>
      </dsp:txXfrm>
    </dsp:sp>
    <dsp:sp modelId="{1EFF2778-502D-4DF4-803B-95093F0A5403}">
      <dsp:nvSpPr>
        <dsp:cNvPr id="0" name=""/>
        <dsp:cNvSpPr/>
      </dsp:nvSpPr>
      <dsp:spPr>
        <a:xfrm>
          <a:off x="6232276" y="1661556"/>
          <a:ext cx="577717" cy="577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alpha val="90000"/>
              <a:tint val="4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362262" y="1661556"/>
        <a:ext cx="317745" cy="434732"/>
      </dsp:txXfrm>
    </dsp:sp>
    <dsp:sp modelId="{2B03E010-F9FC-4187-ACE0-92251E2AFEBA}">
      <dsp:nvSpPr>
        <dsp:cNvPr id="0" name=""/>
        <dsp:cNvSpPr/>
      </dsp:nvSpPr>
      <dsp:spPr>
        <a:xfrm>
          <a:off x="6705478" y="2658983"/>
          <a:ext cx="577717" cy="577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alpha val="90000"/>
              <a:tint val="4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835464" y="2658983"/>
        <a:ext cx="317745" cy="434732"/>
      </dsp:txXfrm>
    </dsp:sp>
    <dsp:sp modelId="{E5E8EFFB-FCB8-4427-920F-F412C95E1300}">
      <dsp:nvSpPr>
        <dsp:cNvPr id="0" name=""/>
        <dsp:cNvSpPr/>
      </dsp:nvSpPr>
      <dsp:spPr>
        <a:xfrm>
          <a:off x="7178680" y="3681100"/>
          <a:ext cx="577717" cy="577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alpha val="90000"/>
              <a:tint val="4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7308666" y="3681100"/>
        <a:ext cx="317745" cy="434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9E5DA-72F6-4ADC-A39E-C7F817491911}">
      <dsp:nvSpPr>
        <dsp:cNvPr id="0" name=""/>
        <dsp:cNvSpPr/>
      </dsp:nvSpPr>
      <dsp:spPr>
        <a:xfrm>
          <a:off x="7233" y="739060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Awards </a:t>
          </a:r>
          <a:endParaRPr 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</a:t>
          </a:r>
          <a:r>
            <a:rPr lang="en-US" sz="1800" kern="1200" dirty="0" smtClean="0"/>
            <a:t>Nov. 2013)</a:t>
          </a:r>
          <a:endParaRPr lang="en-US" sz="1800" kern="1200" dirty="0"/>
        </a:p>
      </dsp:txBody>
      <dsp:txXfrm>
        <a:off x="45225" y="777052"/>
        <a:ext cx="2085893" cy="1221142"/>
      </dsp:txXfrm>
    </dsp:sp>
    <dsp:sp modelId="{E788B8AA-AA46-43E2-B541-C5D8402BFF0C}">
      <dsp:nvSpPr>
        <dsp:cNvPr id="0" name=""/>
        <dsp:cNvSpPr/>
      </dsp:nvSpPr>
      <dsp:spPr>
        <a:xfrm>
          <a:off x="2359355" y="1119551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359355" y="1226780"/>
        <a:ext cx="320822" cy="321687"/>
      </dsp:txXfrm>
    </dsp:sp>
    <dsp:sp modelId="{733602E4-A7E4-42E5-927C-B19EC75A02E5}">
      <dsp:nvSpPr>
        <dsp:cNvPr id="0" name=""/>
        <dsp:cNvSpPr/>
      </dsp:nvSpPr>
      <dsp:spPr>
        <a:xfrm>
          <a:off x="3033861" y="739060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Grant Agreements Completed </a:t>
          </a:r>
          <a:endParaRPr 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</a:t>
          </a:r>
          <a:r>
            <a:rPr lang="en-US" sz="1800" kern="1200" dirty="0" smtClean="0"/>
            <a:t>Dec. 2013)</a:t>
          </a:r>
          <a:endParaRPr lang="en-US" sz="1800" kern="1200" dirty="0"/>
        </a:p>
      </dsp:txBody>
      <dsp:txXfrm>
        <a:off x="3071853" y="777052"/>
        <a:ext cx="2085893" cy="1221142"/>
      </dsp:txXfrm>
    </dsp:sp>
    <dsp:sp modelId="{858C72ED-2332-4E38-8031-03DF8F579938}">
      <dsp:nvSpPr>
        <dsp:cNvPr id="0" name=""/>
        <dsp:cNvSpPr/>
      </dsp:nvSpPr>
      <dsp:spPr>
        <a:xfrm>
          <a:off x="5385983" y="1119551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385983" y="1226780"/>
        <a:ext cx="320822" cy="321687"/>
      </dsp:txXfrm>
    </dsp:sp>
    <dsp:sp modelId="{DA0CD7D8-DA98-41A3-AC19-931D75BBFC53}">
      <dsp:nvSpPr>
        <dsp:cNvPr id="0" name=""/>
        <dsp:cNvSpPr/>
      </dsp:nvSpPr>
      <dsp:spPr>
        <a:xfrm>
          <a:off x="6060489" y="739060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First Grant Check (Jan. 2014)</a:t>
          </a:r>
          <a:endParaRPr lang="en-US" sz="1800" kern="1200" dirty="0"/>
        </a:p>
      </dsp:txBody>
      <dsp:txXfrm>
        <a:off x="6098481" y="777052"/>
        <a:ext cx="2085893" cy="1221142"/>
      </dsp:txXfrm>
    </dsp:sp>
    <dsp:sp modelId="{9ED22000-9992-425E-BBF0-D238DD00229D}">
      <dsp:nvSpPr>
        <dsp:cNvPr id="0" name=""/>
        <dsp:cNvSpPr/>
      </dsp:nvSpPr>
      <dsp:spPr>
        <a:xfrm rot="5400000">
          <a:off x="6912269" y="2187518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-5400000">
        <a:off x="6980585" y="2226432"/>
        <a:ext cx="321687" cy="320822"/>
      </dsp:txXfrm>
    </dsp:sp>
    <dsp:sp modelId="{DCFED71C-CB60-4A59-9CB2-B2A364F99A61}">
      <dsp:nvSpPr>
        <dsp:cNvPr id="0" name=""/>
        <dsp:cNvSpPr/>
      </dsp:nvSpPr>
      <dsp:spPr>
        <a:xfrm>
          <a:off x="6060489" y="2900937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Interim Reports Due (July 2014)</a:t>
          </a:r>
          <a:endParaRPr lang="en-US" sz="1800" kern="1200" dirty="0"/>
        </a:p>
      </dsp:txBody>
      <dsp:txXfrm>
        <a:off x="6098481" y="2938929"/>
        <a:ext cx="2085893" cy="1221142"/>
      </dsp:txXfrm>
    </dsp:sp>
    <dsp:sp modelId="{25218400-2566-4C5C-8010-D73C581283DE}">
      <dsp:nvSpPr>
        <dsp:cNvPr id="0" name=""/>
        <dsp:cNvSpPr/>
      </dsp:nvSpPr>
      <dsp:spPr>
        <a:xfrm rot="10800000">
          <a:off x="5411926" y="3281428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5549421" y="3388657"/>
        <a:ext cx="320822" cy="321687"/>
      </dsp:txXfrm>
    </dsp:sp>
    <dsp:sp modelId="{4DF7E820-41A6-4CF6-8D6D-05AE29DAF2D5}">
      <dsp:nvSpPr>
        <dsp:cNvPr id="0" name=""/>
        <dsp:cNvSpPr/>
      </dsp:nvSpPr>
      <dsp:spPr>
        <a:xfrm>
          <a:off x="3033861" y="2900937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Second Grant Check (July 2014)</a:t>
          </a:r>
          <a:endParaRPr lang="en-US" sz="1800" kern="1200" dirty="0"/>
        </a:p>
      </dsp:txBody>
      <dsp:txXfrm>
        <a:off x="3071853" y="2938929"/>
        <a:ext cx="2085893" cy="1221142"/>
      </dsp:txXfrm>
    </dsp:sp>
    <dsp:sp modelId="{27C5A374-8CF0-4312-94E2-F7D0AF7562C6}">
      <dsp:nvSpPr>
        <dsp:cNvPr id="0" name=""/>
        <dsp:cNvSpPr/>
      </dsp:nvSpPr>
      <dsp:spPr>
        <a:xfrm rot="10800000">
          <a:off x="2385298" y="3281428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2522793" y="3388657"/>
        <a:ext cx="320822" cy="321687"/>
      </dsp:txXfrm>
    </dsp:sp>
    <dsp:sp modelId="{BCBDE8F5-2909-4F2D-96D8-890978EB5D43}">
      <dsp:nvSpPr>
        <dsp:cNvPr id="0" name=""/>
        <dsp:cNvSpPr/>
      </dsp:nvSpPr>
      <dsp:spPr>
        <a:xfrm>
          <a:off x="7233" y="2900937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Final Report Due (Jan 2015)</a:t>
          </a:r>
          <a:endParaRPr lang="en-US" sz="1800" kern="1200" dirty="0"/>
        </a:p>
      </dsp:txBody>
      <dsp:txXfrm>
        <a:off x="45225" y="2938929"/>
        <a:ext cx="2085893" cy="122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AA4ADA23-5B5D-4AED-8CA1-93E8F7C0AB68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6BF8CB03-87E8-446D-A983-03EA76F1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34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 smtClean="0"/>
            </a:lvl1pPr>
          </a:lstStyle>
          <a:p>
            <a:pPr>
              <a:defRPr/>
            </a:pPr>
            <a:fld id="{1395867F-735F-4410-BB83-3913DC95351F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7BE0738-48F4-4E0F-9CBA-3C92168E2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05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5EFA6D-0EA2-4F53-9F57-355341D9A918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2FCDBD45-B07A-45FA-A5BC-824EF907E97C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E6521-6A85-4CBE-A1E3-B28E56D81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1BEC3-E688-4F64-AF2C-FDD219D2123B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12C09-A909-42BE-A784-5F01E6D17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114FC8-825D-4134-8DC4-F630686E7482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A02AA-45DB-4506-B407-BBEA27D05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4A400-2431-41A2-9A3A-333149714E07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B2245-4224-40A6-889D-E585E2442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463352-0943-4188-BC90-4A53EFE08A51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2AF49-F2FF-4D99-9261-814B3E431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C8B2E-44FF-4BDE-918B-E501EA8769FC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F86AC-A670-4F13-B149-B87CB409A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1C1B6-17F8-4176-BCD2-CD086A550316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88090-A599-405B-9C4A-EC59C5182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37070-48DB-4168-AA83-6DF4DD34E172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3A660-01DD-4397-B5D2-6B8B1E43A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3709CD-9025-4D89-91B3-FDAC16BBF022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B3B4F-894C-41DC-8F7F-A9E211A0A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8F939A-DE91-4340-95FE-4E38DF644941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57C17-B9C5-4345-B303-FD5391017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BAA754-0558-448E-963B-83E317271C95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2A6F-709E-45FA-A29B-033E3890A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2209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30000">
              <a:schemeClr val="bg1">
                <a:shade val="80000"/>
                <a:satMod val="230000"/>
              </a:schemeClr>
            </a:gs>
            <a:gs pos="100000">
              <a:schemeClr val="bg1">
                <a:tint val="97000"/>
                <a:satMod val="2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EC7556-7853-4D56-ACC0-8150E59B95D6}" type="datetime1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2AD2CD-456B-4673-9FA2-454DB9A6E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4" name="Picture 11" descr="yucca watermark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096000" y="152400"/>
            <a:ext cx="264001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22" r:id="rId6"/>
    <p:sldLayoutId id="2147483723" r:id="rId7"/>
    <p:sldLayoutId id="2147483724" r:id="rId8"/>
    <p:sldLayoutId id="2147483725" r:id="rId9"/>
    <p:sldLayoutId id="2147483716" r:id="rId10"/>
    <p:sldLayoutId id="2147483726" r:id="rId11"/>
  </p:sldLayoutIdLst>
  <p:transition advTm="22090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rgbClr val="2C102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4D6223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printnm.org/" TargetMode="External"/><Relationship Id="rId7" Type="http://schemas.openxmlformats.org/officeDocument/2006/relationships/hyperlink" Target="http://conalma.org/wp-content/uploads/2011/07/Health-Disparities-Insert.pdf" TargetMode="External"/><Relationship Id="rId2" Type="http://schemas.openxmlformats.org/officeDocument/2006/relationships/hyperlink" Target="http://www.conalm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nalma.org/wp-content/uploads/2011/03/Womens-Health-Issues-Brief-April08.doc" TargetMode="External"/><Relationship Id="rId5" Type="http://schemas.openxmlformats.org/officeDocument/2006/relationships/hyperlink" Target="http://conalma.org/wp-content/uploads/2010/11/2010_11_10_NNMHGGComparativeAnalysis.pdf.pdf" TargetMode="External"/><Relationship Id="rId4" Type="http://schemas.openxmlformats.org/officeDocument/2006/relationships/hyperlink" Target="http://conalma.org/wp-content/uploads/2011/03/2010_0729Buildinga21stCentHealthCareWorkforce.pdf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terfornonprofitexcellence.org/" TargetMode="External"/><Relationship Id="rId2" Type="http://schemas.openxmlformats.org/officeDocument/2006/relationships/hyperlink" Target="http://www.conalm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onprofitquarterly.org/" TargetMode="External"/><Relationship Id="rId5" Type="http://schemas.openxmlformats.org/officeDocument/2006/relationships/hyperlink" Target="https://sites.google.com/a/wellnesscoalition.org" TargetMode="External"/><Relationship Id="rId4" Type="http://schemas.openxmlformats.org/officeDocument/2006/relationships/hyperlink" Target="http://www.nmag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alma.org/" TargetMode="External"/><Relationship Id="rId5" Type="http://schemas.openxmlformats.org/officeDocument/2006/relationships/hyperlink" Target="mailto:clabore@conalma.org" TargetMode="External"/><Relationship Id="rId4" Type="http://schemas.openxmlformats.org/officeDocument/2006/relationships/hyperlink" Target="mailto:mgutierrez@conalma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conalma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2013 Con Alma Health Foundation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Pre-Proposal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52B30E-1569-4D90-9E4D-A7C61143085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752798"/>
            <a:ext cx="1838871" cy="1354355"/>
          </a:xfrm>
          <a:prstGeom prst="rect">
            <a:avLst/>
          </a:prstGeom>
        </p:spPr>
      </p:pic>
    </p:spTree>
  </p:cSld>
  <p:clrMapOvr>
    <a:masterClrMapping/>
  </p:clrMapOvr>
  <p:transition advTm="2809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RECOMMENDATIONS FOR GRANTMAKING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b="1" dirty="0" smtClean="0"/>
          </a:p>
          <a:p>
            <a:pPr lvl="0"/>
            <a:r>
              <a:rPr lang="en-US" b="1" dirty="0" smtClean="0"/>
              <a:t>Invest </a:t>
            </a:r>
            <a:r>
              <a:rPr lang="en-US" b="1" dirty="0"/>
              <a:t>in communities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Invest in health basics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Leverage resources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Invest in systems change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1044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algn="ctr"/>
            <a:r>
              <a:rPr lang="en-US" sz="2800" b="1" u="sng" dirty="0" smtClean="0"/>
              <a:t>Recommendation #1: </a:t>
            </a:r>
            <a:r>
              <a:rPr lang="en-US" sz="2800" b="1" u="sng" dirty="0"/>
              <a:t>Invest in communities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458200" cy="4800600"/>
          </a:xfrm>
        </p:spPr>
        <p:txBody>
          <a:bodyPr/>
          <a:lstStyle/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Support </a:t>
            </a:r>
            <a:r>
              <a:rPr lang="en-US" sz="2000" dirty="0"/>
              <a:t>improved access to quality and affordable health care. </a:t>
            </a:r>
            <a:endParaRPr lang="en-US" sz="2000" dirty="0" smtClean="0"/>
          </a:p>
          <a:p>
            <a:pPr lvl="0"/>
            <a:endParaRPr lang="en-US" sz="800" dirty="0"/>
          </a:p>
          <a:p>
            <a:pPr lvl="0"/>
            <a:r>
              <a:rPr lang="en-US" sz="2000" dirty="0"/>
              <a:t>Expand grantmaking to rural </a:t>
            </a:r>
            <a:r>
              <a:rPr lang="en-US" sz="2000" dirty="0" smtClean="0"/>
              <a:t>communities</a:t>
            </a:r>
            <a:r>
              <a:rPr lang="en-US" sz="2000" dirty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Strengthen outreach to </a:t>
            </a:r>
            <a:r>
              <a:rPr lang="en-US" sz="2000" dirty="0" smtClean="0"/>
              <a:t>Tribes/Pueblos</a:t>
            </a:r>
            <a:r>
              <a:rPr lang="en-US" sz="2000" dirty="0"/>
              <a:t>, </a:t>
            </a:r>
            <a:r>
              <a:rPr lang="en-US" sz="2000" dirty="0" smtClean="0"/>
              <a:t>Apache, and Navajo Nations.</a:t>
            </a:r>
            <a:endParaRPr lang="en-US" sz="2000" dirty="0"/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Fund programs that increase cultural and linguistic competency with </a:t>
            </a:r>
            <a:r>
              <a:rPr lang="en-US" sz="2000" dirty="0" smtClean="0"/>
              <a:t>and support </a:t>
            </a:r>
            <a:r>
              <a:rPr lang="en-US" sz="2000" dirty="0"/>
              <a:t>traditional uses such as promotoras &amp;</a:t>
            </a:r>
            <a:r>
              <a:rPr lang="en-US" sz="2000" dirty="0" smtClean="0"/>
              <a:t> </a:t>
            </a:r>
            <a:r>
              <a:rPr lang="en-US" sz="2000" dirty="0"/>
              <a:t>traditional healers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800" b="1" i="1" dirty="0"/>
          </a:p>
          <a:p>
            <a:pPr lvl="0"/>
            <a:r>
              <a:rPr lang="en-US" sz="2000" dirty="0"/>
              <a:t>Support preservation and enhancement of cultural and spiritual assets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800" b="1" i="1" dirty="0"/>
          </a:p>
          <a:p>
            <a:pPr lvl="0"/>
            <a:r>
              <a:rPr lang="en-US" sz="2000" dirty="0"/>
              <a:t>Give grants that </a:t>
            </a:r>
            <a:r>
              <a:rPr lang="en-US" sz="2000" dirty="0" smtClean="0"/>
              <a:t>increase &amp; diversify </a:t>
            </a:r>
            <a:r>
              <a:rPr lang="en-US" sz="2000" dirty="0"/>
              <a:t>the health workforce and support leadership development for people of color in health care professions.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84837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ctr"/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u="sng" dirty="0"/>
              <a:t/>
            </a:r>
            <a:br>
              <a:rPr lang="en-US" sz="2400" b="1" u="sng" dirty="0"/>
            </a:b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600" b="1" u="sng" dirty="0" smtClean="0"/>
              <a:t>Recommendation #2: </a:t>
            </a:r>
            <a:r>
              <a:rPr lang="en-US" sz="2600" b="1" u="sng" dirty="0"/>
              <a:t>Invest in </a:t>
            </a:r>
            <a:r>
              <a:rPr lang="en-US" sz="2600" b="1" u="sng" dirty="0" smtClean="0"/>
              <a:t>Health Basics</a:t>
            </a:r>
            <a:r>
              <a:rPr lang="en-US" sz="2600" dirty="0"/>
              <a:t/>
            </a:r>
            <a:br>
              <a:rPr lang="en-US" sz="2600" dirty="0"/>
            </a:b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000" dirty="0"/>
              <a:t>Continue to support organizations that promote wellness </a:t>
            </a:r>
            <a:r>
              <a:rPr lang="en-US" sz="2000" dirty="0" smtClean="0"/>
              <a:t>strategies. </a:t>
            </a:r>
          </a:p>
          <a:p>
            <a:pPr marL="0" lvl="0" indent="0">
              <a:buNone/>
            </a:pPr>
            <a:endParaRPr lang="en-US" sz="900" dirty="0"/>
          </a:p>
          <a:p>
            <a:pPr lvl="0"/>
            <a:r>
              <a:rPr lang="en-US" sz="2000" dirty="0"/>
              <a:t>Provide support for replications of basic health programs that have worked elsewhere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Give grants to nonprofit organizations that offer technical and capacity building skills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Continue general operating support to nonprofit, health-related organizations to support </a:t>
            </a:r>
            <a:r>
              <a:rPr lang="en-US" sz="2000" dirty="0" smtClean="0"/>
              <a:t>infrastructure/administrative overhead.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Continue to fund organizations that serve preadolescent children </a:t>
            </a:r>
            <a:r>
              <a:rPr lang="en-US" sz="2000" dirty="0" smtClean="0"/>
              <a:t>to </a:t>
            </a:r>
            <a:r>
              <a:rPr lang="en-US" sz="2000" dirty="0"/>
              <a:t>encourage healthy </a:t>
            </a:r>
            <a:r>
              <a:rPr lang="en-US" sz="2000" dirty="0" smtClean="0"/>
              <a:t>lifestyles. 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000" dirty="0"/>
              <a:t>Support programs that provide mental health care in wrap-around approaches in rural communities.</a:t>
            </a:r>
          </a:p>
          <a:p>
            <a:pPr marL="0" indent="0">
              <a:buNone/>
            </a:pPr>
            <a:endParaRPr lang="en-US" sz="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72025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u="sng" dirty="0" smtClean="0"/>
              <a:t>Recommendation #3: </a:t>
            </a:r>
            <a:r>
              <a:rPr lang="en-US" sz="2800" b="1" u="sng" dirty="0"/>
              <a:t>Leverage resources</a:t>
            </a:r>
            <a:r>
              <a:rPr lang="en-US" dirty="0"/>
              <a:t/>
            </a:r>
            <a:br>
              <a:rPr lang="en-US" dirty="0"/>
            </a:br>
            <a:endParaRPr lang="en-US" sz="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/>
          <a:lstStyle/>
          <a:p>
            <a:pPr lvl="0"/>
            <a:r>
              <a:rPr lang="en-US" sz="2200" dirty="0"/>
              <a:t>Leverage CAHF’s resources to attract local, state and national funding and other resources to improve health in </a:t>
            </a:r>
            <a:r>
              <a:rPr lang="en-US" sz="2200" dirty="0" smtClean="0"/>
              <a:t>NM.</a:t>
            </a:r>
            <a:endParaRPr lang="en-US" sz="2200" dirty="0"/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200" dirty="0"/>
              <a:t>Continue to participate in advocacy networks that pool resources and ideas to lead to improved health policy making at the state and local levels</a:t>
            </a:r>
            <a:r>
              <a:rPr lang="en-US" sz="2400" dirty="0"/>
              <a:t>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200" dirty="0"/>
              <a:t>Support </a:t>
            </a:r>
            <a:r>
              <a:rPr lang="en-US" sz="2200" dirty="0" smtClean="0"/>
              <a:t>collaborations/partnerships </a:t>
            </a:r>
            <a:r>
              <a:rPr lang="en-US" sz="2200" dirty="0"/>
              <a:t>between public health departments and community-based health programs and organizations offering mentoring programs to tap underutilized community resources &amp;</a:t>
            </a:r>
            <a:r>
              <a:rPr lang="en-US" sz="2200" dirty="0" smtClean="0"/>
              <a:t> </a:t>
            </a:r>
            <a:r>
              <a:rPr lang="en-US" sz="2200" dirty="0"/>
              <a:t>strengthen social networks.</a:t>
            </a:r>
          </a:p>
          <a:p>
            <a:pPr marL="0" lvl="0" indent="0">
              <a:buNone/>
            </a:pPr>
            <a:endParaRPr lang="en-US" sz="800" dirty="0"/>
          </a:p>
          <a:p>
            <a:pPr lvl="0"/>
            <a:r>
              <a:rPr lang="en-US" sz="2200" dirty="0"/>
              <a:t>Support organizational efforts to enhance coordination and multi-sector collaboration.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43124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u="sng" dirty="0" smtClean="0"/>
              <a:t>Recommendation #4: </a:t>
            </a:r>
            <a:r>
              <a:rPr lang="en-US" sz="2400" b="1" u="sng" dirty="0"/>
              <a:t>Invest in systems change</a:t>
            </a:r>
            <a:br>
              <a:rPr lang="en-US" sz="2400" b="1" u="sng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686800" cy="5166360"/>
          </a:xfrm>
        </p:spPr>
        <p:txBody>
          <a:bodyPr/>
          <a:lstStyle/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Support </a:t>
            </a:r>
            <a:r>
              <a:rPr lang="en-US" sz="2000" dirty="0"/>
              <a:t>policies that advance health equity, especially among racially and ethnically diverse populations, &amp;</a:t>
            </a:r>
            <a:r>
              <a:rPr lang="en-US" sz="2000" dirty="0" smtClean="0"/>
              <a:t> </a:t>
            </a:r>
            <a:r>
              <a:rPr lang="en-US" sz="2000" dirty="0"/>
              <a:t>underserved </a:t>
            </a:r>
            <a:r>
              <a:rPr lang="en-US" sz="2000" dirty="0" smtClean="0"/>
              <a:t>populations.</a:t>
            </a:r>
            <a:endParaRPr lang="en-US" sz="2000" dirty="0"/>
          </a:p>
          <a:p>
            <a:pPr marL="0" lvl="0" indent="0">
              <a:buNone/>
            </a:pPr>
            <a:endParaRPr lang="en-US" sz="400" dirty="0"/>
          </a:p>
          <a:p>
            <a:pPr lvl="0"/>
            <a:r>
              <a:rPr lang="en-US" sz="2000" dirty="0"/>
              <a:t>Support policy development through research, evaluation and advocacy.</a:t>
            </a:r>
          </a:p>
          <a:p>
            <a:pPr marL="0" lvl="0" indent="0">
              <a:buNone/>
            </a:pPr>
            <a:endParaRPr lang="en-US" sz="400" dirty="0"/>
          </a:p>
          <a:p>
            <a:pPr lvl="0"/>
            <a:r>
              <a:rPr lang="en-US" sz="2000" dirty="0"/>
              <a:t>Support programs that provide analysis of health data, policy issues, etc.</a:t>
            </a:r>
          </a:p>
          <a:p>
            <a:pPr marL="0" lvl="0" indent="0">
              <a:buNone/>
            </a:pPr>
            <a:endParaRPr lang="en-US" sz="400" dirty="0"/>
          </a:p>
          <a:p>
            <a:pPr lvl="0"/>
            <a:r>
              <a:rPr lang="en-US" sz="2000" dirty="0"/>
              <a:t>Support workforce development that provides a pathway to health care </a:t>
            </a:r>
            <a:r>
              <a:rPr lang="en-US" sz="2000" dirty="0" smtClean="0"/>
              <a:t>professions (innovative </a:t>
            </a:r>
            <a:r>
              <a:rPr lang="en-US" sz="2000" dirty="0"/>
              <a:t>models that blend traditional and nontraditional health and support cultural and linguistic </a:t>
            </a:r>
            <a:r>
              <a:rPr lang="en-US" sz="2000" dirty="0" smtClean="0"/>
              <a:t>competency).</a:t>
            </a:r>
            <a:endParaRPr lang="en-US" sz="2000" dirty="0"/>
          </a:p>
          <a:p>
            <a:pPr marL="0" lvl="0" indent="0">
              <a:buNone/>
            </a:pPr>
            <a:endParaRPr lang="en-US" sz="400" dirty="0"/>
          </a:p>
          <a:p>
            <a:pPr lvl="0"/>
            <a:r>
              <a:rPr lang="en-US" sz="2000" dirty="0"/>
              <a:t>Support and strengthen nonprofits that seek to improve the health of underserved populations through community organizing and advocacy.</a:t>
            </a:r>
          </a:p>
          <a:p>
            <a:pPr marL="0" lvl="0" indent="0">
              <a:buNone/>
            </a:pPr>
            <a:endParaRPr lang="en-US" sz="400" dirty="0"/>
          </a:p>
          <a:p>
            <a:pPr lvl="0"/>
            <a:r>
              <a:rPr lang="en-US" sz="2000" dirty="0"/>
              <a:t>Provide support and foster collaborations for organizations to educate legislators and </a:t>
            </a:r>
            <a:r>
              <a:rPr lang="en-US" sz="2000" dirty="0" smtClean="0"/>
              <a:t>policymakers </a:t>
            </a:r>
            <a:r>
              <a:rPr lang="en-US" sz="2000" dirty="0"/>
              <a:t>on the work of nonprofits in </a:t>
            </a:r>
            <a:r>
              <a:rPr lang="en-US" sz="2000" dirty="0" smtClean="0"/>
              <a:t>NM in </a:t>
            </a:r>
            <a:r>
              <a:rPr lang="en-US" sz="2000" dirty="0"/>
              <a:t>strengthening health </a:t>
            </a:r>
            <a:r>
              <a:rPr lang="en-US" sz="2000" dirty="0" smtClean="0"/>
              <a:t>equity, etc. </a:t>
            </a: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74297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800" b="1" dirty="0" smtClean="0"/>
              <a:t>CAHF Application and Guidelines</a:t>
            </a:r>
            <a:br>
              <a:rPr lang="en-US" sz="2800" b="1" dirty="0" smtClean="0"/>
            </a:br>
            <a:r>
              <a:rPr lang="en-US" sz="2800" b="1" dirty="0" smtClean="0"/>
              <a:t>www.conalma.org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F24D3-91A5-4CC8-A850-B6C395459F2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0" t="12728" b="3804"/>
          <a:stretch/>
        </p:blipFill>
        <p:spPr bwMode="auto">
          <a:xfrm>
            <a:off x="685800" y="1447800"/>
            <a:ext cx="7622309" cy="461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own Arrow 2"/>
          <p:cNvSpPr/>
          <p:nvPr/>
        </p:nvSpPr>
        <p:spPr>
          <a:xfrm rot="1463278">
            <a:off x="7382048" y="666004"/>
            <a:ext cx="484632" cy="978408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2056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Restrictions:  </a:t>
            </a:r>
            <a:r>
              <a:rPr lang="en-US" dirty="0" smtClean="0"/>
              <a:t>CAHF grants will </a:t>
            </a:r>
            <a:r>
              <a:rPr lang="en-US" b="1" i="1" dirty="0" smtClean="0"/>
              <a:t>not</a:t>
            </a:r>
            <a:r>
              <a:rPr lang="en-US" dirty="0" smtClean="0"/>
              <a:t> Fund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>
              <a:buFont typeface="Wingdings 3" pitchFamily="18" charset="2"/>
              <a:buNone/>
              <a:defRPr/>
            </a:pPr>
            <a:endParaRPr lang="en-US" sz="800" dirty="0" smtClean="0"/>
          </a:p>
          <a:p>
            <a:pPr>
              <a:defRPr/>
            </a:pPr>
            <a:r>
              <a:rPr lang="en-US" dirty="0" smtClean="0"/>
              <a:t>Direct Services</a:t>
            </a:r>
          </a:p>
          <a:p>
            <a:pPr>
              <a:defRPr/>
            </a:pPr>
            <a:r>
              <a:rPr lang="en-US" dirty="0" smtClean="0"/>
              <a:t>Lobbying</a:t>
            </a:r>
          </a:p>
          <a:p>
            <a:pPr>
              <a:defRPr/>
            </a:pPr>
            <a:r>
              <a:rPr lang="en-US" dirty="0" smtClean="0"/>
              <a:t>Scholarships/Fellowships</a:t>
            </a:r>
          </a:p>
          <a:p>
            <a:pPr>
              <a:defRPr/>
            </a:pPr>
            <a:r>
              <a:rPr lang="en-US" dirty="0" smtClean="0"/>
              <a:t>Fundraising Campaigns</a:t>
            </a:r>
          </a:p>
          <a:p>
            <a:pPr>
              <a:defRPr/>
            </a:pPr>
            <a:r>
              <a:rPr lang="en-US" dirty="0" smtClean="0"/>
              <a:t>Event Sponsorships</a:t>
            </a:r>
          </a:p>
          <a:p>
            <a:pPr>
              <a:defRPr/>
            </a:pPr>
            <a:r>
              <a:rPr lang="en-US" dirty="0" smtClean="0"/>
              <a:t>Clinical Research</a:t>
            </a:r>
          </a:p>
          <a:p>
            <a:pPr>
              <a:defRPr/>
            </a:pPr>
            <a:r>
              <a:rPr lang="en-US" dirty="0" smtClean="0"/>
              <a:t>Capital Expenses, including</a:t>
            </a:r>
          </a:p>
          <a:p>
            <a:pPr marL="742950" lvl="1" indent="-285750">
              <a:defRPr/>
            </a:pPr>
            <a:r>
              <a:rPr lang="en-US" dirty="0" smtClean="0"/>
              <a:t>Construction, renovation</a:t>
            </a:r>
          </a:p>
          <a:p>
            <a:pPr marL="742950" lvl="1" indent="-285750">
              <a:defRPr/>
            </a:pPr>
            <a:r>
              <a:rPr lang="en-US" dirty="0" smtClean="0"/>
              <a:t>Property</a:t>
            </a:r>
          </a:p>
          <a:p>
            <a:pPr marL="742950" lvl="1" indent="-285750">
              <a:defRPr/>
            </a:pPr>
            <a:r>
              <a:rPr lang="en-US" dirty="0" smtClean="0"/>
              <a:t>Equipment costing more than $5,000 per item</a:t>
            </a:r>
          </a:p>
          <a:p>
            <a:pPr eaLnBrk="1" hangingPunct="1">
              <a:defRPr/>
            </a:pPr>
            <a:endParaRPr lang="en-US" sz="23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9C8975-68DA-46F5-AB4D-8D9AEDBCDD8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advTm="218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NM Regional Map</a:t>
            </a:r>
          </a:p>
        </p:txBody>
      </p:sp>
      <p:pic>
        <p:nvPicPr>
          <p:cNvPr id="24579" name="Picture 5" descr="NM State Map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414588" y="1219200"/>
            <a:ext cx="4314825" cy="49371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A8B37-790E-46EE-8752-81440DE9A97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advTm="1294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2013 Grants</a:t>
            </a:r>
          </a:p>
        </p:txBody>
      </p:sp>
      <p:sp>
        <p:nvSpPr>
          <p:cNvPr id="25602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CAHF Small Grants:</a:t>
            </a:r>
          </a:p>
        </p:txBody>
      </p:sp>
      <p:sp>
        <p:nvSpPr>
          <p:cNvPr id="25603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NNMHGG Grants:</a:t>
            </a:r>
          </a:p>
        </p:txBody>
      </p:sp>
      <p:sp>
        <p:nvSpPr>
          <p:cNvPr id="25604" name="Content Placeholder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Up to $15,000 per grant</a:t>
            </a:r>
          </a:p>
          <a:p>
            <a:r>
              <a:rPr lang="en-US" dirty="0" smtClean="0"/>
              <a:t>$125,000 available</a:t>
            </a:r>
          </a:p>
          <a:p>
            <a:r>
              <a:rPr lang="en-US" dirty="0" smtClean="0"/>
              <a:t>About 10 – 12 grants</a:t>
            </a:r>
          </a:p>
          <a:p>
            <a:r>
              <a:rPr lang="en-US" dirty="0" smtClean="0"/>
              <a:t>Any county/counties or statewide</a:t>
            </a:r>
          </a:p>
          <a:p>
            <a:r>
              <a:rPr lang="en-US" dirty="0" smtClean="0"/>
              <a:t>Deadline for application is Monday, June 3</a:t>
            </a:r>
          </a:p>
        </p:txBody>
      </p:sp>
      <p:sp>
        <p:nvSpPr>
          <p:cNvPr id="25605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Up to $15,000 per grant</a:t>
            </a:r>
          </a:p>
          <a:p>
            <a:r>
              <a:rPr lang="en-US" dirty="0" smtClean="0"/>
              <a:t>$165,000 available</a:t>
            </a:r>
          </a:p>
          <a:p>
            <a:r>
              <a:rPr lang="en-US" dirty="0" smtClean="0"/>
              <a:t>About 10 – 12 grants</a:t>
            </a:r>
          </a:p>
          <a:p>
            <a:r>
              <a:rPr lang="en-US" dirty="0" smtClean="0"/>
              <a:t>Limited to Los Alamos, Rio Arriba &amp; northern Santa Fe Counties</a:t>
            </a:r>
          </a:p>
          <a:p>
            <a:r>
              <a:rPr lang="en-US" dirty="0" smtClean="0"/>
              <a:t>Deadline for application is Friday, June 21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D4F43-C0BD-4AEB-B857-C65D1516C0B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advTm="2243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Grant Review Process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CF29A-7191-4168-BCAC-A81F95553DD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advTm="1974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defRPr/>
            </a:pPr>
            <a:endParaRPr lang="en-US" sz="2400" dirty="0" smtClean="0"/>
          </a:p>
          <a:p>
            <a:pPr algn="ctr" eaLnBrk="1" hangingPunct="1">
              <a:defRPr/>
            </a:pPr>
            <a:r>
              <a:rPr lang="en-US" sz="2400" dirty="0" smtClean="0"/>
              <a:t>Be </a:t>
            </a:r>
            <a:r>
              <a:rPr lang="en-US" sz="2400" dirty="0"/>
              <a:t>aware of, and respond to, the health rights and needs of the culturally and demographically diverse people and communities of NM; </a:t>
            </a:r>
          </a:p>
          <a:p>
            <a:pPr algn="ctr" eaLnBrk="1" hangingPunct="1">
              <a:defRPr/>
            </a:pPr>
            <a:endParaRPr lang="en-US" sz="2400" dirty="0"/>
          </a:p>
          <a:p>
            <a:pPr algn="ctr" eaLnBrk="1" hangingPunct="1">
              <a:defRPr/>
            </a:pPr>
            <a:r>
              <a:rPr lang="en-US" sz="2400" dirty="0"/>
              <a:t>Improve health status and access to health care services, and</a:t>
            </a:r>
          </a:p>
          <a:p>
            <a:pPr marL="0" indent="0" algn="ctr" eaLnBrk="1" hangingPunct="1">
              <a:buNone/>
              <a:defRPr/>
            </a:pPr>
            <a:r>
              <a:rPr lang="en-US" sz="2400" dirty="0"/>
              <a:t> </a:t>
            </a:r>
          </a:p>
          <a:p>
            <a:pPr algn="ctr" eaLnBrk="1" hangingPunct="1">
              <a:defRPr/>
            </a:pPr>
            <a:r>
              <a:rPr lang="en-US" sz="2400" dirty="0"/>
              <a:t>Advocate for health policy that will address the health needs of all New Mexicans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23622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2013 Grant Cycle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841705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3B66E-5A62-4C69-BA03-25426FC778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 advTm="25620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2400" b="1" dirty="0" smtClean="0"/>
              <a:t>Con Alma Health Foundation (CAHF) Resources: </a:t>
            </a:r>
            <a:br>
              <a:rPr lang="en-US" sz="2400" b="1" dirty="0" smtClean="0"/>
            </a:br>
            <a:endParaRPr lang="en-US" sz="8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305800" cy="5562600"/>
          </a:xfrm>
        </p:spPr>
        <p:txBody>
          <a:bodyPr/>
          <a:lstStyle/>
          <a:p>
            <a:pPr marL="274638" lvl="1" indent="0">
              <a:buNone/>
              <a:defRPr/>
            </a:pPr>
            <a:r>
              <a:rPr lang="en-US" sz="1800" b="1" i="1" dirty="0" smtClean="0"/>
              <a:t>Visit Con Alma Health Foundation’s website for information on grant guidelines, funding priorities, and research reports  at </a:t>
            </a:r>
            <a:r>
              <a:rPr lang="en-US" sz="1800" b="1" i="1" dirty="0" smtClean="0">
                <a:hlinkClick r:id="rId2"/>
              </a:rPr>
              <a:t>www.conalma.org</a:t>
            </a:r>
            <a:r>
              <a:rPr lang="en-US" sz="1800" b="1" i="1" dirty="0" smtClean="0"/>
              <a:t>: </a:t>
            </a:r>
          </a:p>
          <a:p>
            <a:pPr marL="274638" lvl="1" indent="0">
              <a:buNone/>
              <a:defRPr/>
            </a:pPr>
            <a:endParaRPr lang="en-US" sz="400" b="1" i="1" dirty="0" smtClean="0"/>
          </a:p>
          <a:p>
            <a:pPr lvl="1">
              <a:defRPr/>
            </a:pPr>
            <a:r>
              <a:rPr lang="en-US" sz="1600" dirty="0"/>
              <a:t>Health Equity in NM: A Roadmap for Grantmaking and Beyond, March 2012</a:t>
            </a:r>
          </a:p>
          <a:p>
            <a:pPr marL="274638" lvl="1" indent="0">
              <a:buNone/>
              <a:defRPr/>
            </a:pPr>
            <a:endParaRPr lang="en-US" sz="400" dirty="0"/>
          </a:p>
          <a:p>
            <a:pPr lvl="1">
              <a:defRPr/>
            </a:pPr>
            <a:r>
              <a:rPr lang="en-US" sz="1600" dirty="0"/>
              <a:t>Making Health Care Reform Work for Small Business in New Mexico, March 2012</a:t>
            </a:r>
          </a:p>
          <a:p>
            <a:pPr marL="274638" lvl="1" indent="0">
              <a:buNone/>
              <a:defRPr/>
            </a:pPr>
            <a:endParaRPr lang="en-US" sz="400" dirty="0"/>
          </a:p>
          <a:p>
            <a:pPr lvl="1"/>
            <a:r>
              <a:rPr lang="en-US" sz="1600" dirty="0"/>
              <a:t>BluePrint for Health: Health Care Reform Implementation Work Plan for NM. Visit </a:t>
            </a:r>
            <a:r>
              <a:rPr lang="en-US" sz="1600" u="sng" dirty="0">
                <a:hlinkClick r:id="rId2"/>
              </a:rPr>
              <a:t>www.conalma.org</a:t>
            </a:r>
            <a:r>
              <a:rPr lang="en-US" sz="1600" dirty="0"/>
              <a:t> or </a:t>
            </a:r>
            <a:r>
              <a:rPr lang="en-US" sz="1600" u="sng" dirty="0">
                <a:hlinkClick r:id="rId3"/>
              </a:rPr>
              <a:t>www.blueprintnm.org</a:t>
            </a:r>
            <a:r>
              <a:rPr lang="en-US" sz="1600" dirty="0"/>
              <a:t> for report, &amp; Resource Team Reports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/>
              <a:t>Key Findings on New Mexico’s Oral Health Gap (2009 – 2010)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/>
              <a:t>Project DIVERSITY, report on nursing pipeline project, July 2010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>
                <a:hlinkClick r:id="rId4"/>
              </a:rPr>
              <a:t>2010 Building a 21st Century Health Care Workforce in a Diverse Rural State</a:t>
            </a:r>
            <a:r>
              <a:rPr lang="en-US" sz="1600" dirty="0"/>
              <a:t>: A Funder’s Perspective for Innovation &amp; Impact of Health Career Pipeline Programs 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/>
              <a:t>2008 NNMHGG Report </a:t>
            </a:r>
            <a:r>
              <a:rPr lang="en-US" sz="1600" dirty="0">
                <a:hlinkClick r:id="rId5"/>
              </a:rPr>
              <a:t>Data for Grantmaking: A Comparative Study of Community Health in Los Alamos, Rio Arriba and Northern Santa Fe Counties</a:t>
            </a:r>
            <a:r>
              <a:rPr lang="en-US" sz="1600" dirty="0"/>
              <a:t> 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>
                <a:hlinkClick r:id="rId6"/>
              </a:rPr>
              <a:t>2008 Women’s Health Inequalities in New Mexico: Challenges &amp; Policy Options</a:t>
            </a:r>
            <a:r>
              <a:rPr lang="en-US" sz="1600" dirty="0"/>
              <a:t> </a:t>
            </a:r>
          </a:p>
          <a:p>
            <a:pPr marL="274638" lvl="1" indent="0">
              <a:buNone/>
            </a:pPr>
            <a:endParaRPr lang="en-US" sz="400" dirty="0"/>
          </a:p>
          <a:p>
            <a:pPr lvl="1"/>
            <a:r>
              <a:rPr lang="en-US" sz="1600" dirty="0">
                <a:hlinkClick r:id="rId7"/>
              </a:rPr>
              <a:t>Closing the Health Disparity Gap: A Roadmap for Grantmaking</a:t>
            </a:r>
            <a:r>
              <a:rPr lang="en-US" sz="1600" b="1" dirty="0"/>
              <a:t>, </a:t>
            </a:r>
            <a:r>
              <a:rPr lang="en-US" sz="1600" dirty="0"/>
              <a:t>2006 </a:t>
            </a:r>
          </a:p>
          <a:p>
            <a:pPr marL="274638" lvl="1" indent="0">
              <a:buNone/>
              <a:defRPr/>
            </a:pPr>
            <a:endParaRPr lang="en-US" sz="1600" b="1" i="1" dirty="0"/>
          </a:p>
          <a:p>
            <a:pPr marL="274638" lvl="1" indent="0">
              <a:buNone/>
              <a:defRPr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 </a:t>
            </a:r>
          </a:p>
          <a:p>
            <a:pPr marL="274638" lvl="1" indent="0">
              <a:buNone/>
              <a:defRPr/>
            </a:pPr>
            <a:endParaRPr lang="en-US" sz="1700" dirty="0" smtClean="0"/>
          </a:p>
          <a:p>
            <a:pPr marL="0" indent="0">
              <a:buFont typeface="Wingdings 3" pitchFamily="18" charset="2"/>
              <a:buNone/>
              <a:defRPr/>
            </a:pPr>
            <a:endParaRPr lang="en-US" sz="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2FCE4-BDFD-4E61-BADE-CF629621088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b="1" dirty="0" smtClean="0"/>
              <a:t>General Resources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hlinkClick r:id="rId2"/>
              </a:rPr>
              <a:t>www.conalma.org</a:t>
            </a:r>
            <a:r>
              <a:rPr lang="en-US" sz="2400" dirty="0"/>
              <a:t> – </a:t>
            </a:r>
            <a:r>
              <a:rPr lang="en-US" sz="2400" dirty="0" smtClean="0"/>
              <a:t>Con </a:t>
            </a:r>
            <a:r>
              <a:rPr lang="en-US" sz="2400" dirty="0"/>
              <a:t>Alma Health </a:t>
            </a:r>
            <a:r>
              <a:rPr lang="en-US" sz="2400" dirty="0" smtClean="0"/>
              <a:t>Foundation</a:t>
            </a:r>
            <a:endParaRPr lang="en-US" sz="2400" dirty="0"/>
          </a:p>
          <a:p>
            <a:pPr marL="0" indent="0">
              <a:buNone/>
              <a:defRPr/>
            </a:pPr>
            <a:endParaRPr lang="en-US" sz="600" dirty="0"/>
          </a:p>
          <a:p>
            <a:pPr>
              <a:defRPr/>
            </a:pPr>
            <a:r>
              <a:rPr lang="en-US" sz="2400" dirty="0">
                <a:hlinkClick r:id="rId3"/>
              </a:rPr>
              <a:t>www.centerfornonprofitexcellence.org</a:t>
            </a:r>
            <a:r>
              <a:rPr lang="en-US" sz="2400" dirty="0"/>
              <a:t> – </a:t>
            </a:r>
            <a:r>
              <a:rPr lang="en-US" sz="2400" dirty="0" smtClean="0"/>
              <a:t>Center </a:t>
            </a:r>
            <a:r>
              <a:rPr lang="en-US" sz="2400" dirty="0"/>
              <a:t>for Nonprofit Excellence </a:t>
            </a:r>
            <a:r>
              <a:rPr lang="en-US" sz="2400" dirty="0" smtClean="0"/>
              <a:t>- resources/instructions </a:t>
            </a:r>
            <a:r>
              <a:rPr lang="en-US" sz="2400" dirty="0"/>
              <a:t>for grant </a:t>
            </a:r>
            <a:r>
              <a:rPr lang="en-US" sz="2400" dirty="0" smtClean="0"/>
              <a:t>researches, etc. </a:t>
            </a:r>
            <a:endParaRPr lang="en-US" sz="2400" dirty="0"/>
          </a:p>
          <a:p>
            <a:pPr marL="0" indent="0">
              <a:buNone/>
              <a:defRPr/>
            </a:pPr>
            <a:endParaRPr lang="en-US" sz="600" dirty="0"/>
          </a:p>
          <a:p>
            <a:pPr>
              <a:defRPr/>
            </a:pPr>
            <a:r>
              <a:rPr lang="en-US" sz="2400" dirty="0">
                <a:hlinkClick r:id="rId4"/>
              </a:rPr>
              <a:t>www.nmag.org</a:t>
            </a:r>
            <a:r>
              <a:rPr lang="en-US" sz="2400" dirty="0"/>
              <a:t> – Visit the New Mexico </a:t>
            </a:r>
            <a:r>
              <a:rPr lang="en-US" sz="2400" dirty="0" smtClean="0"/>
              <a:t>Association of Grantmakers (NMAG</a:t>
            </a:r>
            <a:r>
              <a:rPr lang="en-US" sz="2400" dirty="0"/>
              <a:t>) website for information on philanthropy in NM, and </a:t>
            </a:r>
            <a:r>
              <a:rPr lang="en-US" sz="2400" dirty="0" smtClean="0"/>
              <a:t>NM </a:t>
            </a:r>
            <a:r>
              <a:rPr lang="en-US" sz="2400" dirty="0"/>
              <a:t>Grantmakers Directory</a:t>
            </a:r>
          </a:p>
          <a:p>
            <a:pPr marL="0" indent="0">
              <a:buNone/>
              <a:defRPr/>
            </a:pPr>
            <a:endParaRPr lang="en-US" sz="600" dirty="0"/>
          </a:p>
          <a:p>
            <a:pPr>
              <a:defRPr/>
            </a:pPr>
            <a:r>
              <a:rPr lang="en-US" sz="2400" dirty="0">
                <a:hlinkClick r:id="rId5"/>
              </a:rPr>
              <a:t>https://sites.google.com/a/wellnesscoalition.org</a:t>
            </a:r>
            <a:r>
              <a:rPr lang="en-US" sz="2400" dirty="0"/>
              <a:t> - </a:t>
            </a:r>
            <a:r>
              <a:rPr lang="en-US" sz="2400" dirty="0" smtClean="0"/>
              <a:t> </a:t>
            </a:r>
            <a:r>
              <a:rPr lang="en-US" sz="2400" dirty="0"/>
              <a:t>The Wellness Coalition website Nonprofit Resource </a:t>
            </a:r>
            <a:r>
              <a:rPr lang="en-US" sz="2400" dirty="0" smtClean="0"/>
              <a:t>Center</a:t>
            </a:r>
          </a:p>
          <a:p>
            <a:pPr marL="0" indent="0">
              <a:buNone/>
              <a:defRPr/>
            </a:pPr>
            <a:endParaRPr lang="en-US" sz="600" dirty="0" smtClean="0"/>
          </a:p>
          <a:p>
            <a:pPr>
              <a:defRPr/>
            </a:pPr>
            <a:r>
              <a:rPr lang="en-US" sz="2400" dirty="0" smtClean="0">
                <a:hlinkClick r:id="rId6"/>
              </a:rPr>
              <a:t>www.nonprofitquarterly.org</a:t>
            </a:r>
            <a:r>
              <a:rPr lang="en-US" sz="2400" dirty="0" smtClean="0"/>
              <a:t> – Nonprofit Quarterly (NPQ) promoting an active and engaged democracy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30283"/>
      </p:ext>
    </p:extLst>
  </p:cSld>
  <p:clrMapOvr>
    <a:masterClrMapping/>
  </p:clrMapOvr>
  <p:transition advTm="22090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Frutiger Linotype" pitchFamily="34" charset="0"/>
              </a:rPr>
              <a:t>Questions?</a:t>
            </a:r>
          </a:p>
        </p:txBody>
      </p:sp>
      <p:pic>
        <p:nvPicPr>
          <p:cNvPr id="1026" name="Picture 2" descr="C:\Users\SysAdmin\AppData\Local\Microsoft\Windows\Temporary Internet Files\Content.IE5\7FQ67UAD\MC900105220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664458" y="5105400"/>
            <a:ext cx="1815084" cy="1452067"/>
          </a:xfrm>
          <a:prstGeom prst="rect">
            <a:avLst/>
          </a:prstGeom>
          <a:noFill/>
        </p:spPr>
      </p:pic>
      <p:sp>
        <p:nvSpPr>
          <p:cNvPr id="29700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en-US" sz="400" dirty="0" smtClean="0"/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/>
              <a:t>Michelle Gutierrez, Program Officer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/>
              <a:t>505.438.0776, ext. 6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>
                <a:hlinkClick r:id="rId4"/>
              </a:rPr>
              <a:t>mgutierrez@conalma.org</a:t>
            </a:r>
            <a:endParaRPr lang="en-US" dirty="0" smtClean="0"/>
          </a:p>
          <a:p>
            <a:pPr marL="0" indent="0" algn="ctr">
              <a:buFont typeface="Wingdings 3" pitchFamily="18" charset="2"/>
              <a:buNone/>
            </a:pPr>
            <a:endParaRPr lang="en-US" sz="800" dirty="0" smtClean="0"/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/>
              <a:t>Cecile LaBore, Information Manager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/>
              <a:t>505.438.0776, ext. 5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en-US" dirty="0" smtClean="0">
                <a:hlinkClick r:id="rId5"/>
              </a:rPr>
              <a:t>clabore@conalma.org</a:t>
            </a:r>
            <a:endParaRPr lang="en-US" dirty="0" smtClean="0"/>
          </a:p>
          <a:p>
            <a:pPr marL="0" indent="0" algn="ctr">
              <a:buFont typeface="Wingdings 3" pitchFamily="18" charset="2"/>
              <a:buNone/>
            </a:pPr>
            <a:endParaRPr lang="en-US" sz="1200" dirty="0" smtClean="0"/>
          </a:p>
          <a:p>
            <a:pPr marL="0" indent="0" algn="ctr">
              <a:buFont typeface="Wingdings 3" pitchFamily="18" charset="2"/>
              <a:buNone/>
            </a:pPr>
            <a:r>
              <a:rPr lang="en-US" sz="2400" dirty="0" smtClean="0"/>
              <a:t>Visit</a:t>
            </a:r>
            <a:r>
              <a:rPr lang="en-US" sz="2400" dirty="0" smtClean="0">
                <a:hlinkClick r:id="rId6"/>
              </a:rPr>
              <a:t> www.conalma.org</a:t>
            </a:r>
            <a:r>
              <a:rPr lang="en-US" sz="2400" dirty="0" smtClean="0"/>
              <a:t> for more information.</a:t>
            </a:r>
          </a:p>
          <a:p>
            <a:pPr marL="0" indent="0" algn="ctr">
              <a:buFont typeface="Wingdings 3" pitchFamily="18" charset="2"/>
              <a:buNone/>
            </a:pP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DBF2C-8B2E-4E40-AA9A-500FA780FFF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 advTm="1936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Core Values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To </a:t>
            </a:r>
            <a:r>
              <a:rPr lang="en-US" dirty="0"/>
              <a:t>i</a:t>
            </a:r>
            <a:r>
              <a:rPr lang="en-US" dirty="0" smtClean="0"/>
              <a:t>mprove the health status of all New Mexicans;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To maintain the public trust;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To involve, collaborate, and partner with New Mexico communities;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To </a:t>
            </a:r>
            <a:r>
              <a:rPr lang="en-US" dirty="0"/>
              <a:t>i</a:t>
            </a:r>
            <a:r>
              <a:rPr lang="en-US" dirty="0" smtClean="0"/>
              <a:t>nnovate and lead;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To teach and learn; and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To be an active advocate for health policy that supports CAHF’s charitable purpose and mission.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1CE72-6F7A-4CA1-8408-D44FFDDBABA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advTm="2112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Health Includes (CAHF Definition):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Health is more than health care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eaLnBrk="1" hangingPunct="1">
              <a:defRPr/>
            </a:pPr>
            <a:r>
              <a:rPr lang="en-US" dirty="0" smtClean="0"/>
              <a:t>Con Alma Health Foundation defines health broadly to include components of: 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lvl="2" eaLnBrk="1" hangingPunct="1">
              <a:defRPr/>
            </a:pPr>
            <a:r>
              <a:rPr lang="en-US" sz="2400" dirty="0" smtClean="0"/>
              <a:t>Environmental health</a:t>
            </a:r>
          </a:p>
          <a:p>
            <a:pPr marL="593725" lvl="2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lvl="2" eaLnBrk="1" hangingPunct="1">
              <a:defRPr/>
            </a:pPr>
            <a:r>
              <a:rPr lang="en-US" sz="2400" dirty="0" smtClean="0"/>
              <a:t>Psychological, emotional &amp; behavioral health</a:t>
            </a:r>
          </a:p>
          <a:p>
            <a:pPr marL="593725" lvl="2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lvl="2" eaLnBrk="1" hangingPunct="1">
              <a:defRPr/>
            </a:pPr>
            <a:r>
              <a:rPr lang="en-US" sz="2400" dirty="0" smtClean="0"/>
              <a:t>Social and economic health</a:t>
            </a:r>
          </a:p>
          <a:p>
            <a:pPr marL="593725" lvl="2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lvl="2" eaLnBrk="1" hangingPunct="1">
              <a:defRPr/>
            </a:pPr>
            <a:r>
              <a:rPr lang="en-US" sz="2400" dirty="0" smtClean="0"/>
              <a:t>Oral health</a:t>
            </a:r>
          </a:p>
          <a:p>
            <a:pPr marL="593725" lvl="2" indent="0" eaLnBrk="1" hangingPunct="1">
              <a:buFont typeface="Wingdings 3" pitchFamily="18" charset="2"/>
              <a:buNone/>
              <a:defRPr/>
            </a:pPr>
            <a:endParaRPr lang="en-US" sz="800" dirty="0" smtClean="0"/>
          </a:p>
          <a:p>
            <a:pPr lvl="2" eaLnBrk="1" hangingPunct="1">
              <a:defRPr/>
            </a:pPr>
            <a:r>
              <a:rPr lang="en-US" sz="2400" dirty="0" smtClean="0"/>
              <a:t>Spiritual health and well-being</a:t>
            </a:r>
          </a:p>
          <a:p>
            <a:pPr marL="274638" lvl="1" indent="0" eaLnBrk="1" hangingPunct="1">
              <a:buFont typeface="Wingdings 3" pitchFamily="18" charset="2"/>
              <a:buNone/>
              <a:defRPr/>
            </a:pPr>
            <a:endParaRPr lang="en-US" dirty="0"/>
          </a:p>
          <a:p>
            <a:pPr marL="274638" lvl="1" indent="0" eaLnBrk="1" hangingPunct="1">
              <a:buFont typeface="Wingdings 3" pitchFamily="18" charset="2"/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099990-C787-4BFE-AF83-7933CDF445A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advTm="1882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Levels of Change</a:t>
            </a:r>
          </a:p>
        </p:txBody>
      </p:sp>
      <p:sp>
        <p:nvSpPr>
          <p:cNvPr id="18435" name="Text Placeholder 5"/>
          <p:cNvSpPr txBox="1">
            <a:spLocks/>
          </p:cNvSpPr>
          <p:nvPr/>
        </p:nvSpPr>
        <p:spPr bwMode="auto">
          <a:xfrm>
            <a:off x="684213" y="1295400"/>
            <a:ext cx="404018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endParaRPr lang="en-US" sz="2400" b="1">
              <a:solidFill>
                <a:schemeClr val="accent2"/>
              </a:solidFill>
              <a:latin typeface="Book Antiqua" pitchFamily="18" charset="0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n-US" sz="2000" b="1" i="1">
                <a:solidFill>
                  <a:schemeClr val="accent2"/>
                </a:solidFill>
                <a:latin typeface="Book Antiqua" pitchFamily="18" charset="0"/>
              </a:rPr>
              <a:t>Micro level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n-US" sz="2000" b="1" i="1">
                <a:solidFill>
                  <a:schemeClr val="accent2"/>
                </a:solidFill>
                <a:latin typeface="Book Antiqua" pitchFamily="18" charset="0"/>
              </a:rPr>
              <a:t>Direct Services Focus</a:t>
            </a:r>
          </a:p>
        </p:txBody>
      </p:sp>
      <p:sp>
        <p:nvSpPr>
          <p:cNvPr id="18436" name="Text Placeholder 7"/>
          <p:cNvSpPr txBox="1">
            <a:spLocks/>
          </p:cNvSpPr>
          <p:nvPr/>
        </p:nvSpPr>
        <p:spPr bwMode="auto">
          <a:xfrm>
            <a:off x="4724400" y="1371600"/>
            <a:ext cx="40417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n-US" sz="2000" b="1" i="1">
                <a:solidFill>
                  <a:schemeClr val="accent2"/>
                </a:solidFill>
                <a:latin typeface="Book Antiqua" pitchFamily="18" charset="0"/>
              </a:rPr>
              <a:t>Macro level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n-US" sz="2000" b="1" i="1">
                <a:solidFill>
                  <a:schemeClr val="accent2"/>
                </a:solidFill>
                <a:latin typeface="Book Antiqua" pitchFamily="18" charset="0"/>
              </a:rPr>
              <a:t>Systems Change Focus</a:t>
            </a:r>
          </a:p>
        </p:txBody>
      </p:sp>
      <p:sp>
        <p:nvSpPr>
          <p:cNvPr id="12" name="Content Placeholder 6"/>
          <p:cNvSpPr txBox="1">
            <a:spLocks/>
          </p:cNvSpPr>
          <p:nvPr/>
        </p:nvSpPr>
        <p:spPr>
          <a:xfrm>
            <a:off x="533400" y="2209800"/>
            <a:ext cx="4038600" cy="4038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sz="2600" dirty="0">
                <a:latin typeface="+mn-lt"/>
                <a:cs typeface="+mn-cs"/>
              </a:rPr>
              <a:t>Individuals &amp; Families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endParaRPr lang="en-US" sz="2600" dirty="0">
              <a:latin typeface="+mn-lt"/>
              <a:cs typeface="+mn-cs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sz="2600" dirty="0">
                <a:latin typeface="+mn-lt"/>
                <a:cs typeface="+mn-cs"/>
              </a:rPr>
              <a:t>Example: funding a clinic for health care services for individuals and families </a:t>
            </a:r>
          </a:p>
        </p:txBody>
      </p:sp>
      <p:sp>
        <p:nvSpPr>
          <p:cNvPr id="13" name="Content Placeholder 8"/>
          <p:cNvSpPr txBox="1">
            <a:spLocks/>
          </p:cNvSpPr>
          <p:nvPr/>
        </p:nvSpPr>
        <p:spPr>
          <a:xfrm>
            <a:off x="4724400" y="2209800"/>
            <a:ext cx="4038600" cy="4038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sz="2600" dirty="0">
                <a:latin typeface="+mn-lt"/>
                <a:cs typeface="+mn-cs"/>
              </a:rPr>
              <a:t>Communities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sz="2600" dirty="0">
                <a:latin typeface="+mn-lt"/>
                <a:cs typeface="+mn-cs"/>
              </a:rPr>
              <a:t>Systems (e.g. health system, workforce system, etc.)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endParaRPr lang="en-US" sz="2600" dirty="0">
              <a:latin typeface="+mn-lt"/>
              <a:cs typeface="+mn-cs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sz="2600" dirty="0">
                <a:latin typeface="+mn-lt"/>
                <a:cs typeface="+mn-cs"/>
              </a:rPr>
              <a:t>Example: Patient Protection &amp; Affordable Health Care Act (health care reform)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endParaRPr lang="en-US" sz="2600" dirty="0">
              <a:latin typeface="+mn-lt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3B695A-BB13-43F9-BB57-896D35D6B5C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advTm="2063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Systems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Direct services focus on individuals, families or small groups</a:t>
            </a:r>
          </a:p>
          <a:p>
            <a:pPr marL="0" indent="0">
              <a:buFont typeface="Wingdings 3" pitchFamily="18" charset="2"/>
              <a:buNone/>
              <a:defRPr/>
            </a:pPr>
            <a:endParaRPr lang="en-US" sz="800" dirty="0" smtClean="0"/>
          </a:p>
          <a:p>
            <a:pPr>
              <a:defRPr/>
            </a:pPr>
            <a:r>
              <a:rPr lang="en-US" sz="2800" dirty="0" smtClean="0"/>
              <a:t>Systems change moves beyond individuals,  individual organizations, single problems and single solutions </a:t>
            </a:r>
          </a:p>
          <a:p>
            <a:pPr marL="0" indent="0">
              <a:buFont typeface="Wingdings 3" pitchFamily="18" charset="2"/>
              <a:buNone/>
              <a:defRPr/>
            </a:pPr>
            <a:endParaRPr lang="en-US" sz="800" dirty="0" smtClean="0"/>
          </a:p>
          <a:p>
            <a:pPr>
              <a:defRPr/>
            </a:pPr>
            <a:r>
              <a:rPr lang="en-US" sz="2800" dirty="0" smtClean="0"/>
              <a:t>It involves thinking about systems (e.g. health care system, economic system, educational system, environmental system) in order to impact a larger group, community or society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178AB-7346-46AC-83B8-1F261621A1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Levels of Focus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64E4C-4896-4612-BB53-59DC818E2A0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000" b="1" dirty="0" smtClean="0"/>
              <a:t>Health Equity in NM: A Roadmap for Grantmaking &amp; Beyond</a:t>
            </a:r>
            <a:br>
              <a:rPr lang="en-US" sz="2000" b="1" dirty="0" smtClean="0"/>
            </a:br>
            <a:r>
              <a:rPr lang="en-US" sz="1600" b="1" dirty="0" smtClean="0"/>
              <a:t>Visit </a:t>
            </a:r>
            <a:r>
              <a:rPr lang="en-US" sz="1600" b="1" dirty="0" smtClean="0">
                <a:hlinkClick r:id="rId2"/>
              </a:rPr>
              <a:t>www.conalma.org</a:t>
            </a:r>
            <a:r>
              <a:rPr lang="en-US" sz="1600" b="1" dirty="0" smtClean="0"/>
              <a:t> for CAHF 2013 Grantmaking Priorities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6249F-AEF3-47ED-86AF-A15EDD384C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6" name="Picture 2" descr="tn HER 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34290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1347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295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Health </a:t>
            </a:r>
            <a:r>
              <a:rPr lang="en-US" sz="2400" b="1" dirty="0"/>
              <a:t>Equity in New Mexico: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A </a:t>
            </a:r>
            <a:r>
              <a:rPr lang="en-US" sz="2400" b="1" dirty="0"/>
              <a:t>Roadmap for Grantmaking and </a:t>
            </a:r>
            <a:r>
              <a:rPr lang="en-US" sz="2400" b="1" dirty="0" smtClean="0"/>
              <a:t>Beyond</a:t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Key Findings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404360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000" b="1" dirty="0" smtClean="0"/>
              <a:t>1</a:t>
            </a:r>
            <a:r>
              <a:rPr lang="en-US" sz="2000" b="1" dirty="0"/>
              <a:t>. Improved conditions and policies that address </a:t>
            </a:r>
            <a:r>
              <a:rPr lang="en-US" sz="2000" b="1" dirty="0" smtClean="0"/>
              <a:t>SDOH </a:t>
            </a:r>
            <a:r>
              <a:rPr lang="en-US" sz="2000" b="1" dirty="0"/>
              <a:t>and advance health equity, especially among racially and ethnically diverse and underserved populations, can significantly improve health in NM.</a:t>
            </a:r>
            <a:endParaRPr lang="en-US" sz="2000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000" b="1" dirty="0"/>
              <a:t>2. Access to quality and affordable health care services continues to be a barrier to good health, especially in rural NM, communities of color, and underserved </a:t>
            </a:r>
            <a:r>
              <a:rPr lang="en-US" sz="2000" b="1" dirty="0" smtClean="0"/>
              <a:t>populations.</a:t>
            </a:r>
            <a:endParaRPr lang="en-US" sz="2000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000" b="1" dirty="0"/>
              <a:t>3. Prevention, nutrition, health promotion &amp; holistic health are critical to improving health in NM.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b="1" dirty="0"/>
              <a:t>4. Our rapidly changing environment, including demographic shifts, will have major implications in health for </a:t>
            </a:r>
            <a:r>
              <a:rPr lang="en-US" sz="2000" b="1" dirty="0" smtClean="0"/>
              <a:t>New </a:t>
            </a:r>
            <a:r>
              <a:rPr lang="en-US" sz="2000" b="1" dirty="0"/>
              <a:t>Mexico. </a:t>
            </a:r>
          </a:p>
          <a:p>
            <a:pPr marL="0" lvl="0" indent="0">
              <a:buNone/>
            </a:pPr>
            <a:endParaRPr lang="en-US" sz="18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B2245-4224-40A6-889D-E585E2442D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428"/>
      </p:ext>
    </p:extLst>
  </p:cSld>
  <p:clrMapOvr>
    <a:masterClrMapping/>
  </p:clrMapOvr>
  <p:transition advTm="2209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HF Presentation">
  <a:themeElements>
    <a:clrScheme name="CAHF Colors">
      <a:dk1>
        <a:srgbClr val="3B1635"/>
      </a:dk1>
      <a:lt1>
        <a:sysClr val="window" lastClr="FFFFFF"/>
      </a:lt1>
      <a:dk2>
        <a:srgbClr val="592150"/>
      </a:dk2>
      <a:lt2>
        <a:srgbClr val="C9C2D1"/>
      </a:lt2>
      <a:accent1>
        <a:srgbClr val="CEB966"/>
      </a:accent1>
      <a:accent2>
        <a:srgbClr val="59702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365BB0"/>
      </a:hlink>
      <a:folHlink>
        <a:srgbClr val="5E6D80"/>
      </a:folHlink>
    </a:clrScheme>
    <a:fontScheme name="CAHF Fonts">
      <a:majorFont>
        <a:latin typeface="Lucida Sans"/>
        <a:ea typeface=""/>
        <a:cs typeface=""/>
      </a:majorFont>
      <a:minorFont>
        <a:latin typeface="Book Antiqua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CAHF Presentation</Template>
  <TotalTime>3720</TotalTime>
  <Words>1274</Words>
  <Application>Microsoft Office PowerPoint</Application>
  <PresentationFormat>On-screen Show (4:3)</PresentationFormat>
  <Paragraphs>235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CAHF Presentation</vt:lpstr>
      <vt:lpstr>2013 Con Alma Health Foundation</vt:lpstr>
      <vt:lpstr>Mission</vt:lpstr>
      <vt:lpstr>Core Values</vt:lpstr>
      <vt:lpstr>Health Includes (CAHF Definition):</vt:lpstr>
      <vt:lpstr>Levels of Change</vt:lpstr>
      <vt:lpstr>Systems Change</vt:lpstr>
      <vt:lpstr>Levels of Focus</vt:lpstr>
      <vt:lpstr>Health Equity in NM: A Roadmap for Grantmaking &amp; Beyond Visit www.conalma.org for CAHF 2013 Grantmaking Priorities</vt:lpstr>
      <vt:lpstr>  Health Equity in New Mexico:  A Roadmap for Grantmaking and Beyond  Key Findings</vt:lpstr>
      <vt:lpstr>RECOMMENDATIONS FOR GRANTMAKING </vt:lpstr>
      <vt:lpstr>Recommendation #1: Invest in communities</vt:lpstr>
      <vt:lpstr>   Recommendation #2: Invest in Health Basics </vt:lpstr>
      <vt:lpstr>Recommendation #3: Leverage resources </vt:lpstr>
      <vt:lpstr>Recommendation #4: Invest in systems change </vt:lpstr>
      <vt:lpstr>CAHF Application and Guidelines www.conalma.org</vt:lpstr>
      <vt:lpstr>Restrictions:  CAHF grants will not Fund</vt:lpstr>
      <vt:lpstr>NM Regional Map</vt:lpstr>
      <vt:lpstr>2013 Grants</vt:lpstr>
      <vt:lpstr>Grant Review Process</vt:lpstr>
      <vt:lpstr>2013 Grant Cycle</vt:lpstr>
      <vt:lpstr>Con Alma Health Foundation (CAHF) Resources:  </vt:lpstr>
      <vt:lpstr>General Resources </vt:lpstr>
      <vt:lpstr>Questions?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Con Alma Health Foundation</dc:title>
  <dc:creator>SysAdmin</dc:creator>
  <cp:lastModifiedBy>aqua</cp:lastModifiedBy>
  <cp:revision>42</cp:revision>
  <cp:lastPrinted>2012-04-25T16:45:26Z</cp:lastPrinted>
  <dcterms:created xsi:type="dcterms:W3CDTF">2011-03-18T01:28:57Z</dcterms:created>
  <dcterms:modified xsi:type="dcterms:W3CDTF">2013-04-16T18:04:05Z</dcterms:modified>
</cp:coreProperties>
</file>